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61" r:id="rId3"/>
    <p:sldId id="283" r:id="rId4"/>
    <p:sldId id="289" r:id="rId5"/>
    <p:sldId id="264" r:id="rId6"/>
    <p:sldId id="265" r:id="rId7"/>
    <p:sldId id="262" r:id="rId8"/>
    <p:sldId id="266" r:id="rId9"/>
    <p:sldId id="271" r:id="rId10"/>
    <p:sldId id="267" r:id="rId11"/>
    <p:sldId id="288" r:id="rId12"/>
    <p:sldId id="287" r:id="rId13"/>
    <p:sldId id="272" r:id="rId14"/>
    <p:sldId id="279" r:id="rId15"/>
    <p:sldId id="281" r:id="rId16"/>
    <p:sldId id="282"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3310"/>
  </p:normalViewPr>
  <p:slideViewPr>
    <p:cSldViewPr snapToGrid="0" snapToObjects="1">
      <p:cViewPr varScale="1">
        <p:scale>
          <a:sx n="104" d="100"/>
          <a:sy n="104" d="100"/>
        </p:scale>
        <p:origin x="89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2E33E2-5498-EE4F-82FC-982B875A59CB}" type="datetimeFigureOut">
              <a:rPr lang="en-US" smtClean="0"/>
              <a:t>3/25/19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FE1ECD-DCCF-7745-B37D-3E7A522EF0FA}" type="slidenum">
              <a:rPr lang="en-US" smtClean="0"/>
              <a:t>‹#›</a:t>
            </a:fld>
            <a:endParaRPr lang="en-US"/>
          </a:p>
        </p:txBody>
      </p:sp>
    </p:spTree>
    <p:extLst>
      <p:ext uri="{BB962C8B-B14F-4D97-AF65-F5344CB8AC3E}">
        <p14:creationId xmlns:p14="http://schemas.microsoft.com/office/powerpoint/2010/main" val="3600356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presentation covers malicious uses of evasive communications and the threats posed to privacy.   My goal is to present hard data on malware and its behavior and goals, and thus bring some of the perspective of the threat researcher and computer security incident responder into the IETF, and to suggest some research goals that might be useful in the protocol design space.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Background picture: Prague Astronomical Clock.  Credit: Wikimedia Commons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77FE1ECD-DCCF-7745-B37D-3E7A522EF0FA}" type="slidenum">
              <a:rPr lang="en-US" smtClean="0"/>
              <a:t>1</a:t>
            </a:fld>
            <a:endParaRPr lang="en-US"/>
          </a:p>
        </p:txBody>
      </p:sp>
    </p:spTree>
    <p:extLst>
      <p:ext uri="{BB962C8B-B14F-4D97-AF65-F5344CB8AC3E}">
        <p14:creationId xmlns:p14="http://schemas.microsoft.com/office/powerpoint/2010/main" val="154895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Password hashes are often stolen on the server side and then reversed and exploited; this is a significant threat to privacy.</a:t>
            </a:r>
          </a:p>
        </p:txBody>
      </p:sp>
      <p:sp>
        <p:nvSpPr>
          <p:cNvPr id="4" name="Slide Number Placeholder 3"/>
          <p:cNvSpPr>
            <a:spLocks noGrp="1"/>
          </p:cNvSpPr>
          <p:nvPr>
            <p:ph type="sldNum" sz="quarter" idx="5"/>
          </p:nvPr>
        </p:nvSpPr>
        <p:spPr/>
        <p:txBody>
          <a:bodyPr/>
          <a:lstStyle/>
          <a:p>
            <a:fld id="{77FE1ECD-DCCF-7745-B37D-3E7A522EF0FA}" type="slidenum">
              <a:rPr lang="en-US" smtClean="0"/>
              <a:t>11</a:t>
            </a:fld>
            <a:endParaRPr lang="en-US"/>
          </a:p>
        </p:txBody>
      </p:sp>
    </p:spTree>
    <p:extLst>
      <p:ext uri="{BB962C8B-B14F-4D97-AF65-F5344CB8AC3E}">
        <p14:creationId xmlns:p14="http://schemas.microsoft.com/office/powerpoint/2010/main" val="14396316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Observations of malware communication reveals that evasive communications techniques are used.   The most important observations are:</a:t>
            </a:r>
          </a:p>
          <a:p>
            <a:r>
              <a:rPr lang="en-US" b="0" dirty="0"/>
              <a:t>1.  Communications protocols designed specifically for evasion are less than ten percent of traffic.  </a:t>
            </a:r>
          </a:p>
          <a:p>
            <a:pPr marL="228600" indent="-228600">
              <a:buAutoNum type="arabicPeriod" startAt="2"/>
            </a:pPr>
            <a:r>
              <a:rPr lang="en-US" b="0" dirty="0"/>
              <a:t>Sophisticated evasion techniques are in regular use.</a:t>
            </a:r>
          </a:p>
          <a:p>
            <a:pPr marL="228600" indent="-228600">
              <a:buAutoNum type="arabicPeriod" startAt="2"/>
            </a:pPr>
            <a:r>
              <a:rPr lang="en-US" b="0" dirty="0"/>
              <a:t>There is a diversity of evasive applications that are in use.  </a:t>
            </a:r>
          </a:p>
          <a:p>
            <a:pPr marL="228600" indent="-228600">
              <a:buAutoNum type="arabicPeriod" startAt="2"/>
            </a:pPr>
            <a:endParaRPr lang="en-US" b="0" dirty="0"/>
          </a:p>
          <a:p>
            <a:pPr marL="0" indent="0">
              <a:buNone/>
            </a:pPr>
            <a:r>
              <a:rPr lang="en-US" b="0" dirty="0"/>
              <a:t>Note: these numbers are a lower bound; a more detailed analysis of the data would certainly reveal more uses of evasive applications</a:t>
            </a:r>
          </a:p>
        </p:txBody>
      </p:sp>
      <p:sp>
        <p:nvSpPr>
          <p:cNvPr id="4" name="Slide Number Placeholder 3"/>
          <p:cNvSpPr>
            <a:spLocks noGrp="1"/>
          </p:cNvSpPr>
          <p:nvPr>
            <p:ph type="sldNum" sz="quarter" idx="5"/>
          </p:nvPr>
        </p:nvSpPr>
        <p:spPr/>
        <p:txBody>
          <a:bodyPr/>
          <a:lstStyle/>
          <a:p>
            <a:fld id="{77FE1ECD-DCCF-7745-B37D-3E7A522EF0FA}" type="slidenum">
              <a:rPr lang="en-US" smtClean="0"/>
              <a:t>12</a:t>
            </a:fld>
            <a:endParaRPr lang="en-US"/>
          </a:p>
        </p:txBody>
      </p:sp>
    </p:spTree>
    <p:extLst>
      <p:ext uri="{BB962C8B-B14F-4D97-AF65-F5344CB8AC3E}">
        <p14:creationId xmlns:p14="http://schemas.microsoft.com/office/powerpoint/2010/main" val="1614750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For completeness, it is worth noting that much of the TLS communication used by malware goes to publicly accessible services like </a:t>
            </a:r>
            <a:r>
              <a:rPr lang="en-US" b="0" dirty="0" err="1"/>
              <a:t>dropbox</a:t>
            </a:r>
            <a:r>
              <a:rPr lang="en-US" b="0" dirty="0"/>
              <a:t> or </a:t>
            </a:r>
            <a:r>
              <a:rPr lang="en-US" b="0" dirty="0" err="1"/>
              <a:t>github</a:t>
            </a:r>
            <a:r>
              <a:rPr lang="en-US" b="0" dirty="0"/>
              <a:t> or google docs.  </a:t>
            </a:r>
          </a:p>
          <a:p>
            <a:r>
              <a:rPr lang="en-US" b="0" dirty="0"/>
              <a:t>Malware uses these sites as a way to deliver malware, for command and control, and for data exfiltration.</a:t>
            </a:r>
          </a:p>
        </p:txBody>
      </p:sp>
      <p:sp>
        <p:nvSpPr>
          <p:cNvPr id="4" name="Slide Number Placeholder 3"/>
          <p:cNvSpPr>
            <a:spLocks noGrp="1"/>
          </p:cNvSpPr>
          <p:nvPr>
            <p:ph type="sldNum" sz="quarter" idx="5"/>
          </p:nvPr>
        </p:nvSpPr>
        <p:spPr/>
        <p:txBody>
          <a:bodyPr/>
          <a:lstStyle/>
          <a:p>
            <a:fld id="{77FE1ECD-DCCF-7745-B37D-3E7A522EF0FA}" type="slidenum">
              <a:rPr lang="en-US" smtClean="0"/>
              <a:t>13</a:t>
            </a:fld>
            <a:endParaRPr lang="en-US"/>
          </a:p>
        </p:txBody>
      </p:sp>
    </p:spTree>
    <p:extLst>
      <p:ext uri="{BB962C8B-B14F-4D97-AF65-F5344CB8AC3E}">
        <p14:creationId xmlns:p14="http://schemas.microsoft.com/office/powerpoint/2010/main" val="21522448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presentation can be summed up with this example of privacy blowback (unintended consequence of that undermines original goals).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individual seeking privacy uses evasive communication to maintain session privacy, but then has their privacy subverted by a malicious actor using evasive communication to steal their personal information from the data center.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scenario applies to religious minorities, LBGT (as mentioned earlier), democracy advocate, journalists, and others</a:t>
            </a:r>
          </a:p>
        </p:txBody>
      </p:sp>
      <p:sp>
        <p:nvSpPr>
          <p:cNvPr id="4" name="Slide Number Placeholder 3"/>
          <p:cNvSpPr>
            <a:spLocks noGrp="1"/>
          </p:cNvSpPr>
          <p:nvPr>
            <p:ph type="sldNum" sz="quarter" idx="5"/>
          </p:nvPr>
        </p:nvSpPr>
        <p:spPr/>
        <p:txBody>
          <a:bodyPr/>
          <a:lstStyle/>
          <a:p>
            <a:fld id="{77FE1ECD-DCCF-7745-B37D-3E7A522EF0FA}" type="slidenum">
              <a:rPr lang="en-US" smtClean="0"/>
              <a:t>14</a:t>
            </a:fld>
            <a:endParaRPr lang="en-US"/>
          </a:p>
        </p:txBody>
      </p:sp>
    </p:spTree>
    <p:extLst>
      <p:ext uri="{BB962C8B-B14F-4D97-AF65-F5344CB8AC3E}">
        <p14:creationId xmlns:p14="http://schemas.microsoft.com/office/powerpoint/2010/main" val="8165669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research questions can we crystalize from this presentation?   This is important to consider in the context of the IRTF.</a:t>
            </a:r>
          </a:p>
          <a:p>
            <a:r>
              <a:rPr lang="en-US" dirty="0"/>
              <a:t>There are several challenges that we can put in front of the research community.  </a:t>
            </a:r>
          </a:p>
          <a:p>
            <a:endParaRPr lang="en-US" dirty="0"/>
          </a:p>
        </p:txBody>
      </p:sp>
      <p:sp>
        <p:nvSpPr>
          <p:cNvPr id="4" name="Slide Number Placeholder 3"/>
          <p:cNvSpPr>
            <a:spLocks noGrp="1"/>
          </p:cNvSpPr>
          <p:nvPr>
            <p:ph type="sldNum" sz="quarter" idx="5"/>
          </p:nvPr>
        </p:nvSpPr>
        <p:spPr/>
        <p:txBody>
          <a:bodyPr/>
          <a:lstStyle/>
          <a:p>
            <a:fld id="{77FE1ECD-DCCF-7745-B37D-3E7A522EF0FA}" type="slidenum">
              <a:rPr lang="en-US" smtClean="0"/>
              <a:t>15</a:t>
            </a:fld>
            <a:endParaRPr lang="en-US"/>
          </a:p>
        </p:txBody>
      </p:sp>
    </p:spTree>
    <p:extLst>
      <p:ext uri="{BB962C8B-B14F-4D97-AF65-F5344CB8AC3E}">
        <p14:creationId xmlns:p14="http://schemas.microsoft.com/office/powerpoint/2010/main" val="3229227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we need to defend against all threats to privacy and security.</a:t>
            </a:r>
          </a:p>
          <a:p>
            <a:r>
              <a:rPr lang="en-US" dirty="0"/>
              <a:t>It would be wrong to think that security and privacy are always antithetical, because security is needed to protect against client- and server-side attacks on privacy.</a:t>
            </a:r>
          </a:p>
          <a:p>
            <a:r>
              <a:rPr lang="en-US" dirty="0"/>
              <a:t>While evasive communications technologies have important benign uses, they are also being used by malicious actors.</a:t>
            </a:r>
          </a:p>
          <a:p>
            <a:r>
              <a:rPr lang="en-US" dirty="0"/>
              <a:t>There are open research questions; how can we keep the benign uses, but squelch the malicious ones?</a:t>
            </a:r>
          </a:p>
          <a:p>
            <a:endParaRPr lang="en-US" dirty="0"/>
          </a:p>
        </p:txBody>
      </p:sp>
      <p:sp>
        <p:nvSpPr>
          <p:cNvPr id="4" name="Slide Number Placeholder 3"/>
          <p:cNvSpPr>
            <a:spLocks noGrp="1"/>
          </p:cNvSpPr>
          <p:nvPr>
            <p:ph type="sldNum" sz="quarter" idx="5"/>
          </p:nvPr>
        </p:nvSpPr>
        <p:spPr/>
        <p:txBody>
          <a:bodyPr/>
          <a:lstStyle/>
          <a:p>
            <a:fld id="{77FE1ECD-DCCF-7745-B37D-3E7A522EF0FA}" type="slidenum">
              <a:rPr lang="en-US" smtClean="0"/>
              <a:t>16</a:t>
            </a:fld>
            <a:endParaRPr lang="en-US"/>
          </a:p>
        </p:txBody>
      </p:sp>
    </p:spTree>
    <p:extLst>
      <p:ext uri="{BB962C8B-B14F-4D97-AF65-F5344CB8AC3E}">
        <p14:creationId xmlns:p14="http://schemas.microsoft.com/office/powerpoint/2010/main" val="6315119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your attention.</a:t>
            </a:r>
          </a:p>
        </p:txBody>
      </p:sp>
      <p:sp>
        <p:nvSpPr>
          <p:cNvPr id="4" name="Slide Number Placeholder 3"/>
          <p:cNvSpPr>
            <a:spLocks noGrp="1"/>
          </p:cNvSpPr>
          <p:nvPr>
            <p:ph type="sldNum" sz="quarter" idx="5"/>
          </p:nvPr>
        </p:nvSpPr>
        <p:spPr/>
        <p:txBody>
          <a:bodyPr/>
          <a:lstStyle/>
          <a:p>
            <a:fld id="{77FE1ECD-DCCF-7745-B37D-3E7A522EF0FA}" type="slidenum">
              <a:rPr lang="en-US" smtClean="0"/>
              <a:t>17</a:t>
            </a:fld>
            <a:endParaRPr lang="en-US"/>
          </a:p>
        </p:txBody>
      </p:sp>
    </p:spTree>
    <p:extLst>
      <p:ext uri="{BB962C8B-B14F-4D97-AF65-F5344CB8AC3E}">
        <p14:creationId xmlns:p14="http://schemas.microsoft.com/office/powerpoint/2010/main" val="32371399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is really important to start out with a strong statement about how privacy is a right, and how encryption is a cornerstone of the modern internet.   Technologies that support private communication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are a good thing.  This talk is about how some malicious actors misuse and abuse those technologies, and their motivations and techniques.</a:t>
            </a:r>
          </a:p>
          <a:p>
            <a:endParaRPr lang="en-US" dirty="0"/>
          </a:p>
          <a:p>
            <a:endParaRPr lang="en-US" dirty="0"/>
          </a:p>
        </p:txBody>
      </p:sp>
      <p:sp>
        <p:nvSpPr>
          <p:cNvPr id="4" name="Slide Number Placeholder 3"/>
          <p:cNvSpPr>
            <a:spLocks noGrp="1"/>
          </p:cNvSpPr>
          <p:nvPr>
            <p:ph type="sldNum" sz="quarter" idx="5"/>
          </p:nvPr>
        </p:nvSpPr>
        <p:spPr/>
        <p:txBody>
          <a:bodyPr/>
          <a:lstStyle/>
          <a:p>
            <a:fld id="{77FE1ECD-DCCF-7745-B37D-3E7A522EF0FA}" type="slidenum">
              <a:rPr lang="en-US" smtClean="0"/>
              <a:t>2</a:t>
            </a:fld>
            <a:endParaRPr lang="en-US"/>
          </a:p>
        </p:txBody>
      </p:sp>
    </p:spTree>
    <p:extLst>
      <p:ext uri="{BB962C8B-B14F-4D97-AF65-F5344CB8AC3E}">
        <p14:creationId xmlns:p14="http://schemas.microsoft.com/office/powerpoint/2010/main" val="2940296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technical goals of evasive communication are listed here.   </a:t>
            </a:r>
          </a:p>
          <a:p>
            <a:r>
              <a:rPr lang="en-US" dirty="0"/>
              <a:t>Data encryption is used to keep data private.</a:t>
            </a:r>
          </a:p>
          <a:p>
            <a:r>
              <a:rPr lang="en-US" dirty="0"/>
              <a:t>Techniques to evade blocking are used to circumvent censorship, especially by nations that restrict access to the internet</a:t>
            </a:r>
          </a:p>
          <a:p>
            <a:r>
              <a:rPr lang="en-US" dirty="0"/>
              <a:t>Another evasion goal is to prevent others from knowing what sites on the internet you are visiting</a:t>
            </a:r>
          </a:p>
          <a:p>
            <a:r>
              <a:rPr lang="en-US" dirty="0"/>
              <a:t>Lastly, the hardest goal of all is to hide the fact that evasive communication is going on.</a:t>
            </a:r>
          </a:p>
          <a:p>
            <a:endParaRPr lang="en-US" dirty="0"/>
          </a:p>
          <a:p>
            <a:r>
              <a:rPr lang="en-US" dirty="0"/>
              <a:t>Note that these goals could be applicable to a number of technologies like </a:t>
            </a:r>
            <a:r>
              <a:rPr lang="en-US" dirty="0" err="1"/>
              <a:t>DoH</a:t>
            </a:r>
            <a:r>
              <a:rPr lang="en-US" dirty="0"/>
              <a:t>, DoT, encrypted TLS SNI, and Domain Fronting</a:t>
            </a:r>
          </a:p>
        </p:txBody>
      </p:sp>
      <p:sp>
        <p:nvSpPr>
          <p:cNvPr id="4" name="Slide Number Placeholder 3"/>
          <p:cNvSpPr>
            <a:spLocks noGrp="1"/>
          </p:cNvSpPr>
          <p:nvPr>
            <p:ph type="sldNum" sz="quarter" idx="5"/>
          </p:nvPr>
        </p:nvSpPr>
        <p:spPr/>
        <p:txBody>
          <a:bodyPr/>
          <a:lstStyle/>
          <a:p>
            <a:fld id="{77FE1ECD-DCCF-7745-B37D-3E7A522EF0FA}" type="slidenum">
              <a:rPr lang="en-US" smtClean="0"/>
              <a:t>3</a:t>
            </a:fld>
            <a:endParaRPr lang="en-US"/>
          </a:p>
        </p:txBody>
      </p:sp>
    </p:spTree>
    <p:extLst>
      <p:ext uri="{BB962C8B-B14F-4D97-AF65-F5344CB8AC3E}">
        <p14:creationId xmlns:p14="http://schemas.microsoft.com/office/powerpoint/2010/main" val="36942798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Malware operators have uses for all of the technical goals of evasive communication.  </a:t>
            </a:r>
          </a:p>
          <a:p>
            <a:r>
              <a:rPr lang="en-US" dirty="0"/>
              <a:t>Data confidentiality is used to hide the details of its activity from defenders.</a:t>
            </a:r>
          </a:p>
          <a:p>
            <a:r>
              <a:rPr lang="en-US" dirty="0"/>
              <a:t>Blocking evasion is used to ensure that malware can complete its mission.</a:t>
            </a:r>
          </a:p>
          <a:p>
            <a:r>
              <a:rPr lang="en-US" dirty="0"/>
              <a:t>Malware wants to hide the sites it connects with to minimize indications of compromise.</a:t>
            </a:r>
          </a:p>
          <a:p>
            <a:r>
              <a:rPr lang="en-US" dirty="0"/>
              <a:t>Their ideal is to hide the fact of infection for as long as possible.</a:t>
            </a:r>
          </a:p>
          <a:p>
            <a:endParaRPr lang="en-US" dirty="0"/>
          </a:p>
        </p:txBody>
      </p:sp>
      <p:sp>
        <p:nvSpPr>
          <p:cNvPr id="4" name="Slide Number Placeholder 3"/>
          <p:cNvSpPr>
            <a:spLocks noGrp="1"/>
          </p:cNvSpPr>
          <p:nvPr>
            <p:ph type="sldNum" sz="quarter" idx="5"/>
          </p:nvPr>
        </p:nvSpPr>
        <p:spPr/>
        <p:txBody>
          <a:bodyPr/>
          <a:lstStyle/>
          <a:p>
            <a:fld id="{77FE1ECD-DCCF-7745-B37D-3E7A522EF0FA}" type="slidenum">
              <a:rPr lang="en-US" smtClean="0"/>
              <a:t>4</a:t>
            </a:fld>
            <a:endParaRPr lang="en-US"/>
          </a:p>
        </p:txBody>
      </p:sp>
    </p:spTree>
    <p:extLst>
      <p:ext uri="{BB962C8B-B14F-4D97-AF65-F5344CB8AC3E}">
        <p14:creationId xmlns:p14="http://schemas.microsoft.com/office/powerpoint/2010/main" val="34479388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Attacks on privacy can be characterized as being against the clients’ systems, or the servers’ systems.   I will call those client-side and server-side.</a:t>
            </a:r>
          </a:p>
          <a:p>
            <a:endParaRPr lang="en-US" dirty="0"/>
          </a:p>
          <a:p>
            <a:r>
              <a:rPr lang="en-US" dirty="0"/>
              <a:t>RATs have been used against privacy in many well-documented instances, so I will focus on that example.   This definition of a RAT comes from an article about how the privacy of democracy advocates were targeted by a repressive government.  </a:t>
            </a:r>
          </a:p>
        </p:txBody>
      </p:sp>
      <p:sp>
        <p:nvSpPr>
          <p:cNvPr id="4" name="Slide Number Placeholder 3"/>
          <p:cNvSpPr>
            <a:spLocks noGrp="1"/>
          </p:cNvSpPr>
          <p:nvPr>
            <p:ph type="sldNum" sz="quarter" idx="5"/>
          </p:nvPr>
        </p:nvSpPr>
        <p:spPr/>
        <p:txBody>
          <a:bodyPr/>
          <a:lstStyle/>
          <a:p>
            <a:fld id="{77FE1ECD-DCCF-7745-B37D-3E7A522EF0FA}" type="slidenum">
              <a:rPr lang="en-US" smtClean="0"/>
              <a:t>5</a:t>
            </a:fld>
            <a:endParaRPr lang="en-US"/>
          </a:p>
        </p:txBody>
      </p:sp>
    </p:spTree>
    <p:extLst>
      <p:ext uri="{BB962C8B-B14F-4D97-AF65-F5344CB8AC3E}">
        <p14:creationId xmlns:p14="http://schemas.microsoft.com/office/powerpoint/2010/main" val="78011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FE1ECD-DCCF-7745-B37D-3E7A522EF0FA}" type="slidenum">
              <a:rPr lang="en-US" smtClean="0"/>
              <a:t>6</a:t>
            </a:fld>
            <a:endParaRPr lang="en-US"/>
          </a:p>
        </p:txBody>
      </p:sp>
    </p:spTree>
    <p:extLst>
      <p:ext uri="{BB962C8B-B14F-4D97-AF65-F5344CB8AC3E}">
        <p14:creationId xmlns:p14="http://schemas.microsoft.com/office/powerpoint/2010/main" val="11227285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Now let’s move on to server-side attacks.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quote is from the head of NSA TAO.  The confidence that he expresses here should make us consider the threat to privacy of all of the personally sensitive information stored in DCs, cloud providers, CDNs, and enterprises.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talk could be subtitled:  if you are paranoid about NSA SIGINT, why aren’t you paranoid about NSA Tailored Access Operations?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77FE1ECD-DCCF-7745-B37D-3E7A522EF0FA}" type="slidenum">
              <a:rPr lang="en-US" smtClean="0"/>
              <a:t>8</a:t>
            </a:fld>
            <a:endParaRPr lang="en-US"/>
          </a:p>
        </p:txBody>
      </p:sp>
    </p:spTree>
    <p:extLst>
      <p:ext uri="{BB962C8B-B14F-4D97-AF65-F5344CB8AC3E}">
        <p14:creationId xmlns:p14="http://schemas.microsoft.com/office/powerpoint/2010/main" val="34186102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dirty="0"/>
              <a:t>Server-side hacks and data breaches are too </a:t>
            </a:r>
            <a:r>
              <a:rPr lang="en-US" dirty="0" err="1"/>
              <a:t>prevelant</a:t>
            </a:r>
            <a:r>
              <a:rPr lang="en-US" dirty="0"/>
              <a:t> to enumerate.   This graphic, which shows only breaches due to malicious activity, illustrates that fact.</a:t>
            </a:r>
          </a:p>
          <a:p>
            <a:pPr marL="0" marR="0" lvl="0" indent="0" algn="l" defTabSz="914400" rtl="0" eaLnBrk="1" fontAlgn="base" latinLnBrk="0" hangingPunct="1">
              <a:lnSpc>
                <a:spcPct val="100000"/>
              </a:lnSpc>
              <a:spcBef>
                <a:spcPts val="0"/>
              </a:spcBef>
              <a:spcAft>
                <a:spcPts val="0"/>
              </a:spcAft>
              <a:buClrTx/>
              <a:buSzTx/>
              <a:buFontTx/>
              <a:buNone/>
              <a:tabLst/>
              <a:defRPr/>
            </a:pPr>
            <a:r>
              <a:rPr lang="en-US" dirty="0"/>
              <a:t>A good example of how these breaches are relevant to individual privacy: homosexuality is illegal in 70 countries; how many people were exposed in the dating-site hacks?   Three major hacks revealed the sensitive information of hundreds of millions of people.  </a:t>
            </a:r>
          </a:p>
          <a:p>
            <a:pPr marL="0" indent="0" fontAlgn="base">
              <a:buNone/>
            </a:pPr>
            <a:endParaRPr lang="en-US" i="1" dirty="0"/>
          </a:p>
          <a:p>
            <a:pPr marL="0" indent="0" fontAlgn="base">
              <a:buNone/>
            </a:pPr>
            <a:r>
              <a:rPr lang="en-US" i="0" dirty="0"/>
              <a:t>References:</a:t>
            </a:r>
            <a:endParaRPr lang="en-US" i="1" dirty="0"/>
          </a:p>
          <a:p>
            <a:pPr marL="0" indent="0" fontAlgn="base">
              <a:buNone/>
            </a:pPr>
            <a:r>
              <a:rPr lang="en-US" i="1" dirty="0"/>
              <a:t>Adult dating site hack exposes millions of users </a:t>
            </a:r>
            <a:r>
              <a:rPr lang="en-US" dirty="0"/>
              <a:t>(Channel 4, 2015), </a:t>
            </a:r>
            <a:r>
              <a:rPr lang="en-US" i="1" dirty="0" err="1"/>
              <a:t>AdultFriendFinder</a:t>
            </a:r>
            <a:r>
              <a:rPr lang="en-US" i="1" dirty="0"/>
              <a:t> network hack exposes 412M accounts </a:t>
            </a:r>
            <a:r>
              <a:rPr lang="en-US" dirty="0"/>
              <a:t>(ZDNet, 2016) , </a:t>
            </a:r>
            <a:r>
              <a:rPr lang="en-US" i="1" dirty="0"/>
              <a:t>Online Cheating Site </a:t>
            </a:r>
            <a:r>
              <a:rPr lang="en-US" i="1" dirty="0" err="1"/>
              <a:t>AshleyMadison</a:t>
            </a:r>
            <a:r>
              <a:rPr lang="en-US" i="1" dirty="0"/>
              <a:t> Hacked </a:t>
            </a:r>
            <a:r>
              <a:rPr lang="en-US" dirty="0"/>
              <a:t>(Krebs, 2015)</a:t>
            </a:r>
          </a:p>
          <a:p>
            <a:pPr marL="0" indent="0">
              <a:buNone/>
            </a:pPr>
            <a:r>
              <a:rPr lang="en-US" i="1" dirty="0"/>
              <a:t>Hackers Access At Least 100,000 Snapchat Photos And Prepare To Leak Them, Including Underage Nude Pictures</a:t>
            </a:r>
            <a:r>
              <a:rPr lang="en-US" dirty="0"/>
              <a:t> (Business Insider, 2014)</a:t>
            </a:r>
          </a:p>
          <a:p>
            <a:endParaRPr lang="en-US" dirty="0"/>
          </a:p>
        </p:txBody>
      </p:sp>
      <p:sp>
        <p:nvSpPr>
          <p:cNvPr id="4" name="Slide Number Placeholder 3"/>
          <p:cNvSpPr>
            <a:spLocks noGrp="1"/>
          </p:cNvSpPr>
          <p:nvPr>
            <p:ph type="sldNum" sz="quarter" idx="5"/>
          </p:nvPr>
        </p:nvSpPr>
        <p:spPr/>
        <p:txBody>
          <a:bodyPr/>
          <a:lstStyle/>
          <a:p>
            <a:fld id="{77FE1ECD-DCCF-7745-B37D-3E7A522EF0FA}" type="slidenum">
              <a:rPr lang="en-US" smtClean="0"/>
              <a:t>9</a:t>
            </a:fld>
            <a:endParaRPr lang="en-US"/>
          </a:p>
        </p:txBody>
      </p:sp>
    </p:spTree>
    <p:extLst>
      <p:ext uri="{BB962C8B-B14F-4D97-AF65-F5344CB8AC3E}">
        <p14:creationId xmlns:p14="http://schemas.microsoft.com/office/powerpoint/2010/main" val="3363010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illustration shows how important communication is to malware activity.  From the malware operator’s point of view, evasion is key to success.</a:t>
            </a:r>
          </a:p>
        </p:txBody>
      </p:sp>
      <p:sp>
        <p:nvSpPr>
          <p:cNvPr id="4" name="Slide Number Placeholder 3"/>
          <p:cNvSpPr>
            <a:spLocks noGrp="1"/>
          </p:cNvSpPr>
          <p:nvPr>
            <p:ph type="sldNum" sz="quarter" idx="5"/>
          </p:nvPr>
        </p:nvSpPr>
        <p:spPr/>
        <p:txBody>
          <a:bodyPr/>
          <a:lstStyle/>
          <a:p>
            <a:fld id="{77FE1ECD-DCCF-7745-B37D-3E7A522EF0FA}" type="slidenum">
              <a:rPr lang="en-US" smtClean="0"/>
              <a:t>10</a:t>
            </a:fld>
            <a:endParaRPr lang="en-US"/>
          </a:p>
        </p:txBody>
      </p:sp>
    </p:spTree>
    <p:extLst>
      <p:ext uri="{BB962C8B-B14F-4D97-AF65-F5344CB8AC3E}">
        <p14:creationId xmlns:p14="http://schemas.microsoft.com/office/powerpoint/2010/main" val="4285399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B2565-17F4-8A44-A502-DAF28A32EF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11C19E-F1D1-3B40-8815-D46593F4B0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DBB209-7217-D54D-A8F8-F8049DCF96B2}"/>
              </a:ext>
            </a:extLst>
          </p:cNvPr>
          <p:cNvSpPr>
            <a:spLocks noGrp="1"/>
          </p:cNvSpPr>
          <p:nvPr>
            <p:ph type="dt" sz="half" idx="10"/>
          </p:nvPr>
        </p:nvSpPr>
        <p:spPr/>
        <p:txBody>
          <a:bodyPr/>
          <a:lstStyle/>
          <a:p>
            <a:fld id="{D67B2D8F-9AFC-154A-A8CC-73960B1176E1}" type="datetimeFigureOut">
              <a:rPr lang="en-US" smtClean="0"/>
              <a:t>3/25/19</a:t>
            </a:fld>
            <a:endParaRPr lang="en-US"/>
          </a:p>
        </p:txBody>
      </p:sp>
      <p:sp>
        <p:nvSpPr>
          <p:cNvPr id="5" name="Footer Placeholder 4">
            <a:extLst>
              <a:ext uri="{FF2B5EF4-FFF2-40B4-BE49-F238E27FC236}">
                <a16:creationId xmlns:a16="http://schemas.microsoft.com/office/drawing/2014/main" id="{92C9F696-45F6-9049-9C77-8A3BC4A7A5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34BF82-83D3-5A4B-847F-61901243CC5E}"/>
              </a:ext>
            </a:extLst>
          </p:cNvPr>
          <p:cNvSpPr>
            <a:spLocks noGrp="1"/>
          </p:cNvSpPr>
          <p:nvPr>
            <p:ph type="sldNum" sz="quarter" idx="12"/>
          </p:nvPr>
        </p:nvSpPr>
        <p:spPr/>
        <p:txBody>
          <a:bodyPr/>
          <a:lstStyle/>
          <a:p>
            <a:fld id="{683EBDF9-0A80-5544-93D4-969987C9E978}" type="slidenum">
              <a:rPr lang="en-US" smtClean="0"/>
              <a:t>‹#›</a:t>
            </a:fld>
            <a:endParaRPr lang="en-US"/>
          </a:p>
        </p:txBody>
      </p:sp>
    </p:spTree>
    <p:extLst>
      <p:ext uri="{BB962C8B-B14F-4D97-AF65-F5344CB8AC3E}">
        <p14:creationId xmlns:p14="http://schemas.microsoft.com/office/powerpoint/2010/main" val="229943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1C981-6482-8D42-BEC1-6C9B3C4A7FA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3C048C-DADA-4C48-8ABA-C3565B3327F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0B5E8A-2F88-A94F-AE71-72DB0527CFB9}"/>
              </a:ext>
            </a:extLst>
          </p:cNvPr>
          <p:cNvSpPr>
            <a:spLocks noGrp="1"/>
          </p:cNvSpPr>
          <p:nvPr>
            <p:ph type="dt" sz="half" idx="10"/>
          </p:nvPr>
        </p:nvSpPr>
        <p:spPr/>
        <p:txBody>
          <a:bodyPr/>
          <a:lstStyle/>
          <a:p>
            <a:fld id="{D67B2D8F-9AFC-154A-A8CC-73960B1176E1}" type="datetimeFigureOut">
              <a:rPr lang="en-US" smtClean="0"/>
              <a:t>3/25/19</a:t>
            </a:fld>
            <a:endParaRPr lang="en-US"/>
          </a:p>
        </p:txBody>
      </p:sp>
      <p:sp>
        <p:nvSpPr>
          <p:cNvPr id="5" name="Footer Placeholder 4">
            <a:extLst>
              <a:ext uri="{FF2B5EF4-FFF2-40B4-BE49-F238E27FC236}">
                <a16:creationId xmlns:a16="http://schemas.microsoft.com/office/drawing/2014/main" id="{76179255-AC38-0042-8899-A3E71E1781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68DEDF-639F-B441-B8B9-5CD3B4D5DF80}"/>
              </a:ext>
            </a:extLst>
          </p:cNvPr>
          <p:cNvSpPr>
            <a:spLocks noGrp="1"/>
          </p:cNvSpPr>
          <p:nvPr>
            <p:ph type="sldNum" sz="quarter" idx="12"/>
          </p:nvPr>
        </p:nvSpPr>
        <p:spPr/>
        <p:txBody>
          <a:bodyPr/>
          <a:lstStyle/>
          <a:p>
            <a:fld id="{683EBDF9-0A80-5544-93D4-969987C9E978}" type="slidenum">
              <a:rPr lang="en-US" smtClean="0"/>
              <a:t>‹#›</a:t>
            </a:fld>
            <a:endParaRPr lang="en-US"/>
          </a:p>
        </p:txBody>
      </p:sp>
    </p:spTree>
    <p:extLst>
      <p:ext uri="{BB962C8B-B14F-4D97-AF65-F5344CB8AC3E}">
        <p14:creationId xmlns:p14="http://schemas.microsoft.com/office/powerpoint/2010/main" val="16299827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765009-A2F3-7547-AD1E-B0F2D667EE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A92D0DB-D82A-D840-9335-8044C394BB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0F8BCC-CC17-9D4B-9FA2-51F405623FFA}"/>
              </a:ext>
            </a:extLst>
          </p:cNvPr>
          <p:cNvSpPr>
            <a:spLocks noGrp="1"/>
          </p:cNvSpPr>
          <p:nvPr>
            <p:ph type="dt" sz="half" idx="10"/>
          </p:nvPr>
        </p:nvSpPr>
        <p:spPr/>
        <p:txBody>
          <a:bodyPr/>
          <a:lstStyle/>
          <a:p>
            <a:fld id="{D67B2D8F-9AFC-154A-A8CC-73960B1176E1}" type="datetimeFigureOut">
              <a:rPr lang="en-US" smtClean="0"/>
              <a:t>3/25/19</a:t>
            </a:fld>
            <a:endParaRPr lang="en-US"/>
          </a:p>
        </p:txBody>
      </p:sp>
      <p:sp>
        <p:nvSpPr>
          <p:cNvPr id="5" name="Footer Placeholder 4">
            <a:extLst>
              <a:ext uri="{FF2B5EF4-FFF2-40B4-BE49-F238E27FC236}">
                <a16:creationId xmlns:a16="http://schemas.microsoft.com/office/drawing/2014/main" id="{8FA489A6-9C52-2545-AC5D-5CC602C889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EBE00E-B033-AB46-B9E7-BB4600A43973}"/>
              </a:ext>
            </a:extLst>
          </p:cNvPr>
          <p:cNvSpPr>
            <a:spLocks noGrp="1"/>
          </p:cNvSpPr>
          <p:nvPr>
            <p:ph type="sldNum" sz="quarter" idx="12"/>
          </p:nvPr>
        </p:nvSpPr>
        <p:spPr/>
        <p:txBody>
          <a:bodyPr/>
          <a:lstStyle/>
          <a:p>
            <a:fld id="{683EBDF9-0A80-5544-93D4-969987C9E978}" type="slidenum">
              <a:rPr lang="en-US" smtClean="0"/>
              <a:t>‹#›</a:t>
            </a:fld>
            <a:endParaRPr lang="en-US"/>
          </a:p>
        </p:txBody>
      </p:sp>
    </p:spTree>
    <p:extLst>
      <p:ext uri="{BB962C8B-B14F-4D97-AF65-F5344CB8AC3E}">
        <p14:creationId xmlns:p14="http://schemas.microsoft.com/office/powerpoint/2010/main" val="17851688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12472-318E-844D-AFCB-4A5F66A028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B1ECD6-7A8C-AA4A-87F2-4FB08AD0825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697BAA-8D12-B947-8A66-B3A022DE60F2}"/>
              </a:ext>
            </a:extLst>
          </p:cNvPr>
          <p:cNvSpPr>
            <a:spLocks noGrp="1"/>
          </p:cNvSpPr>
          <p:nvPr>
            <p:ph type="dt" sz="half" idx="10"/>
          </p:nvPr>
        </p:nvSpPr>
        <p:spPr/>
        <p:txBody>
          <a:bodyPr/>
          <a:lstStyle/>
          <a:p>
            <a:fld id="{D67B2D8F-9AFC-154A-A8CC-73960B1176E1}" type="datetimeFigureOut">
              <a:rPr lang="en-US" smtClean="0"/>
              <a:t>3/25/19</a:t>
            </a:fld>
            <a:endParaRPr lang="en-US"/>
          </a:p>
        </p:txBody>
      </p:sp>
      <p:sp>
        <p:nvSpPr>
          <p:cNvPr id="5" name="Footer Placeholder 4">
            <a:extLst>
              <a:ext uri="{FF2B5EF4-FFF2-40B4-BE49-F238E27FC236}">
                <a16:creationId xmlns:a16="http://schemas.microsoft.com/office/drawing/2014/main" id="{5653F05C-56D6-8E49-8EF7-62EF2114EB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740296-21C9-B24C-A835-CC7DD25E3A54}"/>
              </a:ext>
            </a:extLst>
          </p:cNvPr>
          <p:cNvSpPr>
            <a:spLocks noGrp="1"/>
          </p:cNvSpPr>
          <p:nvPr>
            <p:ph type="sldNum" sz="quarter" idx="12"/>
          </p:nvPr>
        </p:nvSpPr>
        <p:spPr/>
        <p:txBody>
          <a:bodyPr/>
          <a:lstStyle/>
          <a:p>
            <a:fld id="{683EBDF9-0A80-5544-93D4-969987C9E978}" type="slidenum">
              <a:rPr lang="en-US" smtClean="0"/>
              <a:t>‹#›</a:t>
            </a:fld>
            <a:endParaRPr lang="en-US"/>
          </a:p>
        </p:txBody>
      </p:sp>
    </p:spTree>
    <p:extLst>
      <p:ext uri="{BB962C8B-B14F-4D97-AF65-F5344CB8AC3E}">
        <p14:creationId xmlns:p14="http://schemas.microsoft.com/office/powerpoint/2010/main" val="459250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8CDA9-7AD8-A148-AAC6-9CC07F59A2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CF9ECA-A121-A049-8C0D-A3E468663A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D33E718-CD4D-0D46-8D4D-3DFA951850D9}"/>
              </a:ext>
            </a:extLst>
          </p:cNvPr>
          <p:cNvSpPr>
            <a:spLocks noGrp="1"/>
          </p:cNvSpPr>
          <p:nvPr>
            <p:ph type="dt" sz="half" idx="10"/>
          </p:nvPr>
        </p:nvSpPr>
        <p:spPr/>
        <p:txBody>
          <a:bodyPr/>
          <a:lstStyle/>
          <a:p>
            <a:fld id="{D67B2D8F-9AFC-154A-A8CC-73960B1176E1}" type="datetimeFigureOut">
              <a:rPr lang="en-US" smtClean="0"/>
              <a:t>3/25/19</a:t>
            </a:fld>
            <a:endParaRPr lang="en-US"/>
          </a:p>
        </p:txBody>
      </p:sp>
      <p:sp>
        <p:nvSpPr>
          <p:cNvPr id="5" name="Footer Placeholder 4">
            <a:extLst>
              <a:ext uri="{FF2B5EF4-FFF2-40B4-BE49-F238E27FC236}">
                <a16:creationId xmlns:a16="http://schemas.microsoft.com/office/drawing/2014/main" id="{C9E5FB76-051A-0848-8069-32CF0C1D73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8B1F91-F6E4-4A47-B4FE-64E92030ED4B}"/>
              </a:ext>
            </a:extLst>
          </p:cNvPr>
          <p:cNvSpPr>
            <a:spLocks noGrp="1"/>
          </p:cNvSpPr>
          <p:nvPr>
            <p:ph type="sldNum" sz="quarter" idx="12"/>
          </p:nvPr>
        </p:nvSpPr>
        <p:spPr/>
        <p:txBody>
          <a:bodyPr/>
          <a:lstStyle/>
          <a:p>
            <a:fld id="{683EBDF9-0A80-5544-93D4-969987C9E978}" type="slidenum">
              <a:rPr lang="en-US" smtClean="0"/>
              <a:t>‹#›</a:t>
            </a:fld>
            <a:endParaRPr lang="en-US"/>
          </a:p>
        </p:txBody>
      </p:sp>
    </p:spTree>
    <p:extLst>
      <p:ext uri="{BB962C8B-B14F-4D97-AF65-F5344CB8AC3E}">
        <p14:creationId xmlns:p14="http://schemas.microsoft.com/office/powerpoint/2010/main" val="42851400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8C9F8-C635-E840-9270-8C0EC05FAB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349CB0-BAE1-F24C-9BCB-5B85669AE69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452C506-E733-3341-AF5E-07A2D0B3529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8410C0-6EA4-CA47-91E0-62BE02B74DD0}"/>
              </a:ext>
            </a:extLst>
          </p:cNvPr>
          <p:cNvSpPr>
            <a:spLocks noGrp="1"/>
          </p:cNvSpPr>
          <p:nvPr>
            <p:ph type="dt" sz="half" idx="10"/>
          </p:nvPr>
        </p:nvSpPr>
        <p:spPr/>
        <p:txBody>
          <a:bodyPr/>
          <a:lstStyle/>
          <a:p>
            <a:fld id="{D67B2D8F-9AFC-154A-A8CC-73960B1176E1}" type="datetimeFigureOut">
              <a:rPr lang="en-US" smtClean="0"/>
              <a:t>3/25/19</a:t>
            </a:fld>
            <a:endParaRPr lang="en-US"/>
          </a:p>
        </p:txBody>
      </p:sp>
      <p:sp>
        <p:nvSpPr>
          <p:cNvPr id="6" name="Footer Placeholder 5">
            <a:extLst>
              <a:ext uri="{FF2B5EF4-FFF2-40B4-BE49-F238E27FC236}">
                <a16:creationId xmlns:a16="http://schemas.microsoft.com/office/drawing/2014/main" id="{2CB37AC6-EB28-7941-B66A-B94FDBEE41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0FE8C3-95A8-AD49-BE59-A610CBCA4681}"/>
              </a:ext>
            </a:extLst>
          </p:cNvPr>
          <p:cNvSpPr>
            <a:spLocks noGrp="1"/>
          </p:cNvSpPr>
          <p:nvPr>
            <p:ph type="sldNum" sz="quarter" idx="12"/>
          </p:nvPr>
        </p:nvSpPr>
        <p:spPr/>
        <p:txBody>
          <a:bodyPr/>
          <a:lstStyle/>
          <a:p>
            <a:fld id="{683EBDF9-0A80-5544-93D4-969987C9E978}" type="slidenum">
              <a:rPr lang="en-US" smtClean="0"/>
              <a:t>‹#›</a:t>
            </a:fld>
            <a:endParaRPr lang="en-US"/>
          </a:p>
        </p:txBody>
      </p:sp>
    </p:spTree>
    <p:extLst>
      <p:ext uri="{BB962C8B-B14F-4D97-AF65-F5344CB8AC3E}">
        <p14:creationId xmlns:p14="http://schemas.microsoft.com/office/powerpoint/2010/main" val="2041484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F5747-8ED0-E142-A708-A67143D21E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9ED42FF-9951-F84B-B970-7CAF315D89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49B8689-8DAB-D545-A972-CABAACB422D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CFA76DC-8605-3343-B2C8-AB51503CF8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5AFC6BB-A4E4-AE42-B6CB-A2C33548C82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AE10245-CDE3-FC4C-976F-8C8F50137173}"/>
              </a:ext>
            </a:extLst>
          </p:cNvPr>
          <p:cNvSpPr>
            <a:spLocks noGrp="1"/>
          </p:cNvSpPr>
          <p:nvPr>
            <p:ph type="dt" sz="half" idx="10"/>
          </p:nvPr>
        </p:nvSpPr>
        <p:spPr/>
        <p:txBody>
          <a:bodyPr/>
          <a:lstStyle/>
          <a:p>
            <a:fld id="{D67B2D8F-9AFC-154A-A8CC-73960B1176E1}" type="datetimeFigureOut">
              <a:rPr lang="en-US" smtClean="0"/>
              <a:t>3/25/19</a:t>
            </a:fld>
            <a:endParaRPr lang="en-US"/>
          </a:p>
        </p:txBody>
      </p:sp>
      <p:sp>
        <p:nvSpPr>
          <p:cNvPr id="8" name="Footer Placeholder 7">
            <a:extLst>
              <a:ext uri="{FF2B5EF4-FFF2-40B4-BE49-F238E27FC236}">
                <a16:creationId xmlns:a16="http://schemas.microsoft.com/office/drawing/2014/main" id="{B3704F96-C876-CC47-89DC-7F6C864C76B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606A0E-7CC9-6542-9AA1-CFE541AA8B8A}"/>
              </a:ext>
            </a:extLst>
          </p:cNvPr>
          <p:cNvSpPr>
            <a:spLocks noGrp="1"/>
          </p:cNvSpPr>
          <p:nvPr>
            <p:ph type="sldNum" sz="quarter" idx="12"/>
          </p:nvPr>
        </p:nvSpPr>
        <p:spPr/>
        <p:txBody>
          <a:bodyPr/>
          <a:lstStyle/>
          <a:p>
            <a:fld id="{683EBDF9-0A80-5544-93D4-969987C9E978}" type="slidenum">
              <a:rPr lang="en-US" smtClean="0"/>
              <a:t>‹#›</a:t>
            </a:fld>
            <a:endParaRPr lang="en-US"/>
          </a:p>
        </p:txBody>
      </p:sp>
    </p:spTree>
    <p:extLst>
      <p:ext uri="{BB962C8B-B14F-4D97-AF65-F5344CB8AC3E}">
        <p14:creationId xmlns:p14="http://schemas.microsoft.com/office/powerpoint/2010/main" val="10295353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7C9A9-0680-9540-9204-CF710DC472B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E30D752-C15E-3B4E-8CF2-167817E5BBF3}"/>
              </a:ext>
            </a:extLst>
          </p:cNvPr>
          <p:cNvSpPr>
            <a:spLocks noGrp="1"/>
          </p:cNvSpPr>
          <p:nvPr>
            <p:ph type="dt" sz="half" idx="10"/>
          </p:nvPr>
        </p:nvSpPr>
        <p:spPr/>
        <p:txBody>
          <a:bodyPr/>
          <a:lstStyle/>
          <a:p>
            <a:fld id="{D67B2D8F-9AFC-154A-A8CC-73960B1176E1}" type="datetimeFigureOut">
              <a:rPr lang="en-US" smtClean="0"/>
              <a:t>3/25/19</a:t>
            </a:fld>
            <a:endParaRPr lang="en-US"/>
          </a:p>
        </p:txBody>
      </p:sp>
      <p:sp>
        <p:nvSpPr>
          <p:cNvPr id="4" name="Footer Placeholder 3">
            <a:extLst>
              <a:ext uri="{FF2B5EF4-FFF2-40B4-BE49-F238E27FC236}">
                <a16:creationId xmlns:a16="http://schemas.microsoft.com/office/drawing/2014/main" id="{BC4DC66D-6EF8-3541-AF49-5F274233AF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B7FC75D-BB3C-C949-AFDD-DB8B53D9315A}"/>
              </a:ext>
            </a:extLst>
          </p:cNvPr>
          <p:cNvSpPr>
            <a:spLocks noGrp="1"/>
          </p:cNvSpPr>
          <p:nvPr>
            <p:ph type="sldNum" sz="quarter" idx="12"/>
          </p:nvPr>
        </p:nvSpPr>
        <p:spPr/>
        <p:txBody>
          <a:bodyPr/>
          <a:lstStyle/>
          <a:p>
            <a:fld id="{683EBDF9-0A80-5544-93D4-969987C9E978}" type="slidenum">
              <a:rPr lang="en-US" smtClean="0"/>
              <a:t>‹#›</a:t>
            </a:fld>
            <a:endParaRPr lang="en-US"/>
          </a:p>
        </p:txBody>
      </p:sp>
    </p:spTree>
    <p:extLst>
      <p:ext uri="{BB962C8B-B14F-4D97-AF65-F5344CB8AC3E}">
        <p14:creationId xmlns:p14="http://schemas.microsoft.com/office/powerpoint/2010/main" val="31578378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69E52D-24C8-9E43-B8EE-7D1F9E468543}"/>
              </a:ext>
            </a:extLst>
          </p:cNvPr>
          <p:cNvSpPr>
            <a:spLocks noGrp="1"/>
          </p:cNvSpPr>
          <p:nvPr>
            <p:ph type="dt" sz="half" idx="10"/>
          </p:nvPr>
        </p:nvSpPr>
        <p:spPr/>
        <p:txBody>
          <a:bodyPr/>
          <a:lstStyle/>
          <a:p>
            <a:fld id="{D67B2D8F-9AFC-154A-A8CC-73960B1176E1}" type="datetimeFigureOut">
              <a:rPr lang="en-US" smtClean="0"/>
              <a:t>3/25/19</a:t>
            </a:fld>
            <a:endParaRPr lang="en-US"/>
          </a:p>
        </p:txBody>
      </p:sp>
      <p:sp>
        <p:nvSpPr>
          <p:cNvPr id="3" name="Footer Placeholder 2">
            <a:extLst>
              <a:ext uri="{FF2B5EF4-FFF2-40B4-BE49-F238E27FC236}">
                <a16:creationId xmlns:a16="http://schemas.microsoft.com/office/drawing/2014/main" id="{3F334E81-9139-5F46-931F-208DC009A6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BDA7B08-7053-E945-8B17-7E5274924E46}"/>
              </a:ext>
            </a:extLst>
          </p:cNvPr>
          <p:cNvSpPr>
            <a:spLocks noGrp="1"/>
          </p:cNvSpPr>
          <p:nvPr>
            <p:ph type="sldNum" sz="quarter" idx="12"/>
          </p:nvPr>
        </p:nvSpPr>
        <p:spPr/>
        <p:txBody>
          <a:bodyPr/>
          <a:lstStyle/>
          <a:p>
            <a:fld id="{683EBDF9-0A80-5544-93D4-969987C9E978}" type="slidenum">
              <a:rPr lang="en-US" smtClean="0"/>
              <a:t>‹#›</a:t>
            </a:fld>
            <a:endParaRPr lang="en-US"/>
          </a:p>
        </p:txBody>
      </p:sp>
    </p:spTree>
    <p:extLst>
      <p:ext uri="{BB962C8B-B14F-4D97-AF65-F5344CB8AC3E}">
        <p14:creationId xmlns:p14="http://schemas.microsoft.com/office/powerpoint/2010/main" val="3036985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65BC8-130E-C64D-B9E7-B1226B8946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54DE4F-DC03-4E4B-BDC6-36357F4F37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2909AF3-0EBB-FA4A-A216-0229E7C1B5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18CC377-07AD-2C46-A64C-9CB1D2D96A48}"/>
              </a:ext>
            </a:extLst>
          </p:cNvPr>
          <p:cNvSpPr>
            <a:spLocks noGrp="1"/>
          </p:cNvSpPr>
          <p:nvPr>
            <p:ph type="dt" sz="half" idx="10"/>
          </p:nvPr>
        </p:nvSpPr>
        <p:spPr/>
        <p:txBody>
          <a:bodyPr/>
          <a:lstStyle/>
          <a:p>
            <a:fld id="{D67B2D8F-9AFC-154A-A8CC-73960B1176E1}" type="datetimeFigureOut">
              <a:rPr lang="en-US" smtClean="0"/>
              <a:t>3/25/19</a:t>
            </a:fld>
            <a:endParaRPr lang="en-US"/>
          </a:p>
        </p:txBody>
      </p:sp>
      <p:sp>
        <p:nvSpPr>
          <p:cNvPr id="6" name="Footer Placeholder 5">
            <a:extLst>
              <a:ext uri="{FF2B5EF4-FFF2-40B4-BE49-F238E27FC236}">
                <a16:creationId xmlns:a16="http://schemas.microsoft.com/office/drawing/2014/main" id="{02FFDE2F-AF0C-8A48-B34E-369C53658B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12BC1B-85E8-224A-8D9A-20DB687EDD75}"/>
              </a:ext>
            </a:extLst>
          </p:cNvPr>
          <p:cNvSpPr>
            <a:spLocks noGrp="1"/>
          </p:cNvSpPr>
          <p:nvPr>
            <p:ph type="sldNum" sz="quarter" idx="12"/>
          </p:nvPr>
        </p:nvSpPr>
        <p:spPr/>
        <p:txBody>
          <a:bodyPr/>
          <a:lstStyle/>
          <a:p>
            <a:fld id="{683EBDF9-0A80-5544-93D4-969987C9E978}" type="slidenum">
              <a:rPr lang="en-US" smtClean="0"/>
              <a:t>‹#›</a:t>
            </a:fld>
            <a:endParaRPr lang="en-US"/>
          </a:p>
        </p:txBody>
      </p:sp>
    </p:spTree>
    <p:extLst>
      <p:ext uri="{BB962C8B-B14F-4D97-AF65-F5344CB8AC3E}">
        <p14:creationId xmlns:p14="http://schemas.microsoft.com/office/powerpoint/2010/main" val="952228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C2AF7-3D75-3145-A22D-0241800B52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78968A0-426E-F64D-B6E2-C6495582C8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31F7B95-E154-A247-AA9B-424CA4653A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B28975-586F-994E-B180-FA0EC110229F}"/>
              </a:ext>
            </a:extLst>
          </p:cNvPr>
          <p:cNvSpPr>
            <a:spLocks noGrp="1"/>
          </p:cNvSpPr>
          <p:nvPr>
            <p:ph type="dt" sz="half" idx="10"/>
          </p:nvPr>
        </p:nvSpPr>
        <p:spPr/>
        <p:txBody>
          <a:bodyPr/>
          <a:lstStyle/>
          <a:p>
            <a:fld id="{D67B2D8F-9AFC-154A-A8CC-73960B1176E1}" type="datetimeFigureOut">
              <a:rPr lang="en-US" smtClean="0"/>
              <a:t>3/25/19</a:t>
            </a:fld>
            <a:endParaRPr lang="en-US"/>
          </a:p>
        </p:txBody>
      </p:sp>
      <p:sp>
        <p:nvSpPr>
          <p:cNvPr id="6" name="Footer Placeholder 5">
            <a:extLst>
              <a:ext uri="{FF2B5EF4-FFF2-40B4-BE49-F238E27FC236}">
                <a16:creationId xmlns:a16="http://schemas.microsoft.com/office/drawing/2014/main" id="{3256490A-EB19-F242-81F3-A2AEE1970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6289F0-174F-484C-8D03-9B4277568FEB}"/>
              </a:ext>
            </a:extLst>
          </p:cNvPr>
          <p:cNvSpPr>
            <a:spLocks noGrp="1"/>
          </p:cNvSpPr>
          <p:nvPr>
            <p:ph type="sldNum" sz="quarter" idx="12"/>
          </p:nvPr>
        </p:nvSpPr>
        <p:spPr/>
        <p:txBody>
          <a:bodyPr/>
          <a:lstStyle/>
          <a:p>
            <a:fld id="{683EBDF9-0A80-5544-93D4-969987C9E978}" type="slidenum">
              <a:rPr lang="en-US" smtClean="0"/>
              <a:t>‹#›</a:t>
            </a:fld>
            <a:endParaRPr lang="en-US"/>
          </a:p>
        </p:txBody>
      </p:sp>
    </p:spTree>
    <p:extLst>
      <p:ext uri="{BB962C8B-B14F-4D97-AF65-F5344CB8AC3E}">
        <p14:creationId xmlns:p14="http://schemas.microsoft.com/office/powerpoint/2010/main" val="2376956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BC77C9-A359-2545-8B51-D5AC1B0FC2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BD88E84-D9DA-2640-9140-14AB85F041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DD3221-5734-1049-A0F6-117A4406C1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7B2D8F-9AFC-154A-A8CC-73960B1176E1}" type="datetimeFigureOut">
              <a:rPr lang="en-US" smtClean="0"/>
              <a:t>3/25/19</a:t>
            </a:fld>
            <a:endParaRPr lang="en-US"/>
          </a:p>
        </p:txBody>
      </p:sp>
      <p:sp>
        <p:nvSpPr>
          <p:cNvPr id="5" name="Footer Placeholder 4">
            <a:extLst>
              <a:ext uri="{FF2B5EF4-FFF2-40B4-BE49-F238E27FC236}">
                <a16:creationId xmlns:a16="http://schemas.microsoft.com/office/drawing/2014/main" id="{F58D0346-D02B-744C-99AE-EB16842C09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1AFFA0-5B56-5F40-93A1-C1B064A932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3EBDF9-0A80-5544-93D4-969987C9E978}" type="slidenum">
              <a:rPr lang="en-US" smtClean="0"/>
              <a:t>‹#›</a:t>
            </a:fld>
            <a:endParaRPr lang="en-US"/>
          </a:p>
        </p:txBody>
      </p:sp>
    </p:spTree>
    <p:extLst>
      <p:ext uri="{BB962C8B-B14F-4D97-AF65-F5344CB8AC3E}">
        <p14:creationId xmlns:p14="http://schemas.microsoft.com/office/powerpoint/2010/main" val="40538120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mcgrew@cisco.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haveibeenpwned.com/"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informationisbeautiful.net/visualizations/worlds-biggest-data-breaches-hack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41AF1F-84AA-804E-BC83-9B619EE38C4C}"/>
              </a:ext>
            </a:extLst>
          </p:cNvPr>
          <p:cNvPicPr>
            <a:picLocks noChangeAspect="1"/>
          </p:cNvPicPr>
          <p:nvPr/>
        </p:nvPicPr>
        <p:blipFill rotWithShape="1">
          <a:blip r:embed="rId3">
            <a:duotone>
              <a:prstClr val="black"/>
              <a:schemeClr val="accent3">
                <a:tint val="45000"/>
                <a:satMod val="400000"/>
              </a:schemeClr>
            </a:duotone>
            <a:alphaModFix amt="20000"/>
          </a:blip>
          <a:srcRect t="31761" b="-31761"/>
          <a:stretch/>
        </p:blipFill>
        <p:spPr>
          <a:xfrm>
            <a:off x="0" y="0"/>
            <a:ext cx="12192000" cy="10049256"/>
          </a:xfrm>
          <a:prstGeom prst="rect">
            <a:avLst/>
          </a:prstGeom>
        </p:spPr>
      </p:pic>
      <p:sp>
        <p:nvSpPr>
          <p:cNvPr id="2" name="Title 1">
            <a:extLst>
              <a:ext uri="{FF2B5EF4-FFF2-40B4-BE49-F238E27FC236}">
                <a16:creationId xmlns:a16="http://schemas.microsoft.com/office/drawing/2014/main" id="{7EE67B51-4B9D-A149-BFDF-C5FDF3B06096}"/>
              </a:ext>
            </a:extLst>
          </p:cNvPr>
          <p:cNvSpPr>
            <a:spLocks noGrp="1"/>
          </p:cNvSpPr>
          <p:nvPr>
            <p:ph type="ctrTitle"/>
          </p:nvPr>
        </p:nvSpPr>
        <p:spPr>
          <a:xfrm>
            <a:off x="1400432" y="1752558"/>
            <a:ext cx="9144000" cy="2387600"/>
          </a:xfrm>
        </p:spPr>
        <p:txBody>
          <a:bodyPr>
            <a:normAutofit fontScale="90000"/>
          </a:bodyPr>
          <a:lstStyle/>
          <a:p>
            <a:pPr algn="l"/>
            <a:r>
              <a:rPr lang="en-US" b="1" dirty="0"/>
              <a:t>Malicious Uses of Evasive Communications and </a:t>
            </a:r>
            <a:br>
              <a:rPr lang="en-US" b="1" dirty="0"/>
            </a:br>
            <a:r>
              <a:rPr lang="en-US" b="1" dirty="0"/>
              <a:t>Threats to Privacy</a:t>
            </a:r>
          </a:p>
        </p:txBody>
      </p:sp>
      <p:sp>
        <p:nvSpPr>
          <p:cNvPr id="3" name="Subtitle 2">
            <a:extLst>
              <a:ext uri="{FF2B5EF4-FFF2-40B4-BE49-F238E27FC236}">
                <a16:creationId xmlns:a16="http://schemas.microsoft.com/office/drawing/2014/main" id="{E027E818-DF15-324B-8FCC-F2ABB6B3230F}"/>
              </a:ext>
            </a:extLst>
          </p:cNvPr>
          <p:cNvSpPr>
            <a:spLocks noGrp="1"/>
          </p:cNvSpPr>
          <p:nvPr>
            <p:ph type="subTitle" idx="1"/>
          </p:nvPr>
        </p:nvSpPr>
        <p:spPr>
          <a:xfrm>
            <a:off x="1400432" y="5344341"/>
            <a:ext cx="9144000" cy="1513659"/>
          </a:xfrm>
        </p:spPr>
        <p:txBody>
          <a:bodyPr>
            <a:normAutofit/>
          </a:bodyPr>
          <a:lstStyle/>
          <a:p>
            <a:pPr algn="l"/>
            <a:r>
              <a:rPr lang="en-US" sz="1800" dirty="0"/>
              <a:t>David McGrew </a:t>
            </a:r>
            <a:r>
              <a:rPr lang="en-US" sz="1800" dirty="0">
                <a:solidFill>
                  <a:schemeClr val="accent1">
                    <a:lumMod val="75000"/>
                  </a:schemeClr>
                </a:solidFill>
                <a:hlinkClick r:id="rId4">
                  <a:extLst>
                    <a:ext uri="{A12FA001-AC4F-418D-AE19-62706E023703}">
                      <ahyp:hlinkClr xmlns:ahyp="http://schemas.microsoft.com/office/drawing/2018/hyperlinkcolor" val="tx"/>
                    </a:ext>
                  </a:extLst>
                </a:hlinkClick>
              </a:rPr>
              <a:t>mcgrew@cisco.com</a:t>
            </a:r>
            <a:endParaRPr lang="en-US" sz="1800" dirty="0">
              <a:solidFill>
                <a:schemeClr val="accent1">
                  <a:lumMod val="75000"/>
                </a:schemeClr>
              </a:solidFill>
            </a:endParaRPr>
          </a:p>
          <a:p>
            <a:pPr algn="l"/>
            <a:r>
              <a:rPr lang="en-US" sz="1800" dirty="0"/>
              <a:t>IAB Stopping Malware and Researching Threats (SMART) Meeting @ IETF 104</a:t>
            </a:r>
          </a:p>
          <a:p>
            <a:pPr algn="l"/>
            <a:r>
              <a:rPr lang="en-US" sz="1800" dirty="0"/>
              <a:t>March 25, 2019</a:t>
            </a:r>
          </a:p>
        </p:txBody>
      </p:sp>
    </p:spTree>
    <p:extLst>
      <p:ext uri="{BB962C8B-B14F-4D97-AF65-F5344CB8AC3E}">
        <p14:creationId xmlns:p14="http://schemas.microsoft.com/office/powerpoint/2010/main" val="263853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9E561-A1C8-E24E-B274-413C8BAE5F3F}"/>
              </a:ext>
            </a:extLst>
          </p:cNvPr>
          <p:cNvSpPr>
            <a:spLocks noGrp="1"/>
          </p:cNvSpPr>
          <p:nvPr>
            <p:ph type="title"/>
          </p:nvPr>
        </p:nvSpPr>
        <p:spPr/>
        <p:txBody>
          <a:bodyPr/>
          <a:lstStyle/>
          <a:p>
            <a:r>
              <a:rPr lang="en-US" dirty="0"/>
              <a:t>Server-side attacks on privacy</a:t>
            </a:r>
          </a:p>
        </p:txBody>
      </p:sp>
      <p:sp>
        <p:nvSpPr>
          <p:cNvPr id="4" name="Rectangle 3">
            <a:extLst>
              <a:ext uri="{FF2B5EF4-FFF2-40B4-BE49-F238E27FC236}">
                <a16:creationId xmlns:a16="http://schemas.microsoft.com/office/drawing/2014/main" id="{DF84500F-0D81-484B-9D8C-24C58109BB95}"/>
              </a:ext>
            </a:extLst>
          </p:cNvPr>
          <p:cNvSpPr/>
          <p:nvPr/>
        </p:nvSpPr>
        <p:spPr>
          <a:xfrm>
            <a:off x="7715250" y="2014620"/>
            <a:ext cx="3000376" cy="4258335"/>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209102E-D46B-9C46-A391-9D69CC79E632}"/>
              </a:ext>
            </a:extLst>
          </p:cNvPr>
          <p:cNvSpPr/>
          <p:nvPr/>
        </p:nvSpPr>
        <p:spPr>
          <a:xfrm>
            <a:off x="8301038" y="2329690"/>
            <a:ext cx="914400" cy="914400"/>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6B976D36-9003-5445-9021-0FB94ED211E9}"/>
              </a:ext>
            </a:extLst>
          </p:cNvPr>
          <p:cNvGrpSpPr/>
          <p:nvPr/>
        </p:nvGrpSpPr>
        <p:grpSpPr>
          <a:xfrm>
            <a:off x="8422166" y="2473087"/>
            <a:ext cx="672144" cy="627605"/>
            <a:chOff x="2499352" y="4172995"/>
            <a:chExt cx="672144" cy="627605"/>
          </a:xfrm>
        </p:grpSpPr>
        <p:sp>
          <p:nvSpPr>
            <p:cNvPr id="6" name="Oval 5">
              <a:extLst>
                <a:ext uri="{FF2B5EF4-FFF2-40B4-BE49-F238E27FC236}">
                  <a16:creationId xmlns:a16="http://schemas.microsoft.com/office/drawing/2014/main" id="{B5979B80-055D-6F48-9561-35E6F54579A8}"/>
                </a:ext>
              </a:extLst>
            </p:cNvPr>
            <p:cNvSpPr/>
            <p:nvPr/>
          </p:nvSpPr>
          <p:spPr>
            <a:xfrm>
              <a:off x="2499352" y="4172995"/>
              <a:ext cx="672144" cy="627605"/>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6ADC87-0C04-D344-8A9D-ADC98BA9644A}"/>
                </a:ext>
              </a:extLst>
            </p:cNvPr>
            <p:cNvPicPr>
              <a:picLocks noChangeAspect="1"/>
            </p:cNvPicPr>
            <p:nvPr/>
          </p:nvPicPr>
          <p:blipFill>
            <a:blip r:embed="rId3"/>
            <a:stretch>
              <a:fillRect/>
            </a:stretch>
          </p:blipFill>
          <p:spPr>
            <a:xfrm>
              <a:off x="2611961" y="4263334"/>
              <a:ext cx="446927" cy="446927"/>
            </a:xfrm>
            <a:prstGeom prst="rect">
              <a:avLst/>
            </a:prstGeom>
          </p:spPr>
        </p:pic>
      </p:grpSp>
      <p:sp>
        <p:nvSpPr>
          <p:cNvPr id="10" name="Rectangle 9">
            <a:extLst>
              <a:ext uri="{FF2B5EF4-FFF2-40B4-BE49-F238E27FC236}">
                <a16:creationId xmlns:a16="http://schemas.microsoft.com/office/drawing/2014/main" id="{4D6AD5EB-1246-4641-BCAF-AB45290A6D49}"/>
              </a:ext>
            </a:extLst>
          </p:cNvPr>
          <p:cNvSpPr/>
          <p:nvPr/>
        </p:nvSpPr>
        <p:spPr>
          <a:xfrm>
            <a:off x="8301038" y="3686588"/>
            <a:ext cx="914400" cy="914400"/>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88E1AD0-0D2D-7640-BD08-D37EBAC9D032}"/>
              </a:ext>
            </a:extLst>
          </p:cNvPr>
          <p:cNvSpPr/>
          <p:nvPr/>
        </p:nvSpPr>
        <p:spPr>
          <a:xfrm>
            <a:off x="8301038" y="4939125"/>
            <a:ext cx="914400" cy="914400"/>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A1718630-52CB-4845-B338-62CD67788B1A}"/>
              </a:ext>
            </a:extLst>
          </p:cNvPr>
          <p:cNvGrpSpPr/>
          <p:nvPr/>
        </p:nvGrpSpPr>
        <p:grpSpPr>
          <a:xfrm>
            <a:off x="1362250" y="3724029"/>
            <a:ext cx="457201" cy="704196"/>
            <a:chOff x="1941784" y="3216162"/>
            <a:chExt cx="457201" cy="704196"/>
          </a:xfrm>
          <a:solidFill>
            <a:schemeClr val="accent2">
              <a:lumMod val="75000"/>
            </a:schemeClr>
          </a:solidFill>
        </p:grpSpPr>
        <p:sp>
          <p:nvSpPr>
            <p:cNvPr id="13" name="Delay 12">
              <a:extLst>
                <a:ext uri="{FF2B5EF4-FFF2-40B4-BE49-F238E27FC236}">
                  <a16:creationId xmlns:a16="http://schemas.microsoft.com/office/drawing/2014/main" id="{9ED86447-91B8-0C47-9729-FBE66788D756}"/>
                </a:ext>
              </a:extLst>
            </p:cNvPr>
            <p:cNvSpPr/>
            <p:nvPr/>
          </p:nvSpPr>
          <p:spPr>
            <a:xfrm rot="16200000">
              <a:off x="1940469" y="3461841"/>
              <a:ext cx="459832" cy="457201"/>
            </a:xfrm>
            <a:prstGeom prst="flowChartDelay">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75E22F8B-1E00-564F-8F9E-49FED540DB58}"/>
                </a:ext>
              </a:extLst>
            </p:cNvPr>
            <p:cNvSpPr/>
            <p:nvPr/>
          </p:nvSpPr>
          <p:spPr>
            <a:xfrm>
              <a:off x="1999592" y="3216162"/>
              <a:ext cx="341587" cy="32582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 name="Straight Connector 15">
            <a:extLst>
              <a:ext uri="{FF2B5EF4-FFF2-40B4-BE49-F238E27FC236}">
                <a16:creationId xmlns:a16="http://schemas.microsoft.com/office/drawing/2014/main" id="{72A99500-2D32-2E4C-969E-692E012571D1}"/>
              </a:ext>
            </a:extLst>
          </p:cNvPr>
          <p:cNvCxnSpPr>
            <a:cxnSpLocks/>
            <a:stCxn id="17" idx="3"/>
            <a:endCxn id="9" idx="1"/>
          </p:cNvCxnSpPr>
          <p:nvPr/>
        </p:nvCxnSpPr>
        <p:spPr>
          <a:xfrm flipV="1">
            <a:off x="3429000" y="2786890"/>
            <a:ext cx="4872038" cy="7008"/>
          </a:xfrm>
          <a:prstGeom prst="line">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40288F83-60A2-5F44-AEE6-CE3C1FCB9946}"/>
              </a:ext>
            </a:extLst>
          </p:cNvPr>
          <p:cNvSpPr txBox="1"/>
          <p:nvPr/>
        </p:nvSpPr>
        <p:spPr>
          <a:xfrm>
            <a:off x="2414684" y="2470732"/>
            <a:ext cx="1014316" cy="646331"/>
          </a:xfrm>
          <a:prstGeom prst="rect">
            <a:avLst/>
          </a:prstGeom>
          <a:noFill/>
        </p:spPr>
        <p:txBody>
          <a:bodyPr wrap="none" rtlCol="0">
            <a:spAutoFit/>
          </a:bodyPr>
          <a:lstStyle/>
          <a:p>
            <a:pPr algn="r"/>
            <a:r>
              <a:rPr lang="en-US" dirty="0"/>
              <a:t>Initial </a:t>
            </a:r>
          </a:p>
          <a:p>
            <a:pPr algn="r"/>
            <a:r>
              <a:rPr lang="en-US" dirty="0"/>
              <a:t>Infection</a:t>
            </a:r>
          </a:p>
        </p:txBody>
      </p:sp>
      <p:cxnSp>
        <p:nvCxnSpPr>
          <p:cNvPr id="19" name="Straight Connector 18">
            <a:extLst>
              <a:ext uri="{FF2B5EF4-FFF2-40B4-BE49-F238E27FC236}">
                <a16:creationId xmlns:a16="http://schemas.microsoft.com/office/drawing/2014/main" id="{2EEFB013-CC6B-A04E-9B7E-08350AFC69C8}"/>
              </a:ext>
            </a:extLst>
          </p:cNvPr>
          <p:cNvCxnSpPr>
            <a:cxnSpLocks/>
            <a:stCxn id="27" idx="3"/>
            <a:endCxn id="9" idx="1"/>
          </p:cNvCxnSpPr>
          <p:nvPr/>
        </p:nvCxnSpPr>
        <p:spPr>
          <a:xfrm flipV="1">
            <a:off x="3412457" y="2786890"/>
            <a:ext cx="4888581" cy="660347"/>
          </a:xfrm>
          <a:prstGeom prst="line">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CC21856-BE2F-4846-B06E-B4E37BEFBC48}"/>
              </a:ext>
            </a:extLst>
          </p:cNvPr>
          <p:cNvCxnSpPr>
            <a:cxnSpLocks/>
            <a:stCxn id="32" idx="3"/>
            <a:endCxn id="9" idx="1"/>
          </p:cNvCxnSpPr>
          <p:nvPr/>
        </p:nvCxnSpPr>
        <p:spPr>
          <a:xfrm flipV="1">
            <a:off x="3412457" y="2786890"/>
            <a:ext cx="4888581" cy="1356210"/>
          </a:xfrm>
          <a:prstGeom prst="line">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0078BD62-991C-514C-94D3-185166159BBC}"/>
              </a:ext>
            </a:extLst>
          </p:cNvPr>
          <p:cNvSpPr txBox="1"/>
          <p:nvPr/>
        </p:nvSpPr>
        <p:spPr>
          <a:xfrm>
            <a:off x="2249126" y="3124071"/>
            <a:ext cx="1163331" cy="646331"/>
          </a:xfrm>
          <a:prstGeom prst="rect">
            <a:avLst/>
          </a:prstGeom>
          <a:noFill/>
        </p:spPr>
        <p:txBody>
          <a:bodyPr wrap="none" rtlCol="0">
            <a:spAutoFit/>
          </a:bodyPr>
          <a:lstStyle/>
          <a:p>
            <a:pPr algn="r"/>
            <a:r>
              <a:rPr lang="en-US" dirty="0"/>
              <a:t>Secondary</a:t>
            </a:r>
          </a:p>
          <a:p>
            <a:pPr algn="r"/>
            <a:r>
              <a:rPr lang="en-US" dirty="0"/>
              <a:t>Download</a:t>
            </a:r>
          </a:p>
        </p:txBody>
      </p:sp>
      <p:sp>
        <p:nvSpPr>
          <p:cNvPr id="32" name="TextBox 31">
            <a:extLst>
              <a:ext uri="{FF2B5EF4-FFF2-40B4-BE49-F238E27FC236}">
                <a16:creationId xmlns:a16="http://schemas.microsoft.com/office/drawing/2014/main" id="{9C538018-AE77-2344-A334-B081CF15BB6A}"/>
              </a:ext>
            </a:extLst>
          </p:cNvPr>
          <p:cNvSpPr txBox="1"/>
          <p:nvPr/>
        </p:nvSpPr>
        <p:spPr>
          <a:xfrm>
            <a:off x="1940579" y="3819934"/>
            <a:ext cx="1471878" cy="646331"/>
          </a:xfrm>
          <a:prstGeom prst="rect">
            <a:avLst/>
          </a:prstGeom>
          <a:noFill/>
        </p:spPr>
        <p:txBody>
          <a:bodyPr wrap="square" rtlCol="0">
            <a:spAutoFit/>
          </a:bodyPr>
          <a:lstStyle/>
          <a:p>
            <a:pPr algn="r"/>
            <a:r>
              <a:rPr lang="en-US" dirty="0"/>
              <a:t>Command</a:t>
            </a:r>
          </a:p>
          <a:p>
            <a:pPr algn="r"/>
            <a:r>
              <a:rPr lang="en-US" dirty="0"/>
              <a:t>&amp; Control</a:t>
            </a:r>
          </a:p>
        </p:txBody>
      </p:sp>
      <p:cxnSp>
        <p:nvCxnSpPr>
          <p:cNvPr id="39" name="Straight Connector 38">
            <a:extLst>
              <a:ext uri="{FF2B5EF4-FFF2-40B4-BE49-F238E27FC236}">
                <a16:creationId xmlns:a16="http://schemas.microsoft.com/office/drawing/2014/main" id="{113D67CE-E170-6C40-AD21-F1E788F4D52F}"/>
              </a:ext>
            </a:extLst>
          </p:cNvPr>
          <p:cNvCxnSpPr>
            <a:cxnSpLocks/>
            <a:stCxn id="40" idx="3"/>
            <a:endCxn id="9" idx="1"/>
          </p:cNvCxnSpPr>
          <p:nvPr/>
        </p:nvCxnSpPr>
        <p:spPr>
          <a:xfrm flipV="1">
            <a:off x="3439989" y="2786890"/>
            <a:ext cx="4861049" cy="2052073"/>
          </a:xfrm>
          <a:prstGeom prst="line">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075F75FF-B047-684F-AC4C-FBADBC3E8664}"/>
              </a:ext>
            </a:extLst>
          </p:cNvPr>
          <p:cNvSpPr txBox="1"/>
          <p:nvPr/>
        </p:nvSpPr>
        <p:spPr>
          <a:xfrm>
            <a:off x="1968111" y="4515797"/>
            <a:ext cx="1471878" cy="646331"/>
          </a:xfrm>
          <a:prstGeom prst="rect">
            <a:avLst/>
          </a:prstGeom>
          <a:noFill/>
        </p:spPr>
        <p:txBody>
          <a:bodyPr wrap="square" rtlCol="0">
            <a:spAutoFit/>
          </a:bodyPr>
          <a:lstStyle/>
          <a:p>
            <a:pPr algn="r"/>
            <a:r>
              <a:rPr lang="en-US" dirty="0"/>
              <a:t>Data</a:t>
            </a:r>
          </a:p>
          <a:p>
            <a:pPr algn="r"/>
            <a:r>
              <a:rPr lang="en-US" dirty="0"/>
              <a:t>Exfiltration</a:t>
            </a:r>
          </a:p>
        </p:txBody>
      </p:sp>
      <p:cxnSp>
        <p:nvCxnSpPr>
          <p:cNvPr id="42" name="Straight Connector 41">
            <a:extLst>
              <a:ext uri="{FF2B5EF4-FFF2-40B4-BE49-F238E27FC236}">
                <a16:creationId xmlns:a16="http://schemas.microsoft.com/office/drawing/2014/main" id="{F327677C-B55C-3D41-89DD-A111B2F2F439}"/>
              </a:ext>
            </a:extLst>
          </p:cNvPr>
          <p:cNvCxnSpPr>
            <a:cxnSpLocks/>
            <a:stCxn id="10" idx="0"/>
            <a:endCxn id="9" idx="2"/>
          </p:cNvCxnSpPr>
          <p:nvPr/>
        </p:nvCxnSpPr>
        <p:spPr>
          <a:xfrm flipV="1">
            <a:off x="8758238" y="3244090"/>
            <a:ext cx="0" cy="442498"/>
          </a:xfrm>
          <a:prstGeom prst="line">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FD3B3C4A-1389-764A-8EDC-81E530B1B6D4}"/>
              </a:ext>
            </a:extLst>
          </p:cNvPr>
          <p:cNvGrpSpPr/>
          <p:nvPr/>
        </p:nvGrpSpPr>
        <p:grpSpPr>
          <a:xfrm>
            <a:off x="8443598" y="3815283"/>
            <a:ext cx="672144" cy="627605"/>
            <a:chOff x="2499352" y="4172995"/>
            <a:chExt cx="672144" cy="627605"/>
          </a:xfrm>
        </p:grpSpPr>
        <p:sp>
          <p:nvSpPr>
            <p:cNvPr id="47" name="Oval 46">
              <a:extLst>
                <a:ext uri="{FF2B5EF4-FFF2-40B4-BE49-F238E27FC236}">
                  <a16:creationId xmlns:a16="http://schemas.microsoft.com/office/drawing/2014/main" id="{BF183031-F682-E749-B06E-37E2C5165759}"/>
                </a:ext>
              </a:extLst>
            </p:cNvPr>
            <p:cNvSpPr/>
            <p:nvPr/>
          </p:nvSpPr>
          <p:spPr>
            <a:xfrm>
              <a:off x="2499352" y="4172995"/>
              <a:ext cx="672144" cy="627605"/>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 name="Picture 47">
              <a:extLst>
                <a:ext uri="{FF2B5EF4-FFF2-40B4-BE49-F238E27FC236}">
                  <a16:creationId xmlns:a16="http://schemas.microsoft.com/office/drawing/2014/main" id="{C2355320-DD12-2B4E-BBA4-5272818FC2D7}"/>
                </a:ext>
              </a:extLst>
            </p:cNvPr>
            <p:cNvPicPr>
              <a:picLocks noChangeAspect="1"/>
            </p:cNvPicPr>
            <p:nvPr/>
          </p:nvPicPr>
          <p:blipFill>
            <a:blip r:embed="rId3"/>
            <a:stretch>
              <a:fillRect/>
            </a:stretch>
          </p:blipFill>
          <p:spPr>
            <a:xfrm>
              <a:off x="2611961" y="4263334"/>
              <a:ext cx="446927" cy="446927"/>
            </a:xfrm>
            <a:prstGeom prst="rect">
              <a:avLst/>
            </a:prstGeom>
          </p:spPr>
        </p:pic>
      </p:grpSp>
      <p:sp>
        <p:nvSpPr>
          <p:cNvPr id="49" name="TextBox 48">
            <a:extLst>
              <a:ext uri="{FF2B5EF4-FFF2-40B4-BE49-F238E27FC236}">
                <a16:creationId xmlns:a16="http://schemas.microsoft.com/office/drawing/2014/main" id="{953F8D21-89F0-E340-87A3-072EE3B707DF}"/>
              </a:ext>
            </a:extLst>
          </p:cNvPr>
          <p:cNvSpPr txBox="1"/>
          <p:nvPr/>
        </p:nvSpPr>
        <p:spPr>
          <a:xfrm>
            <a:off x="9298811" y="3142173"/>
            <a:ext cx="1471878" cy="646331"/>
          </a:xfrm>
          <a:prstGeom prst="rect">
            <a:avLst/>
          </a:prstGeom>
          <a:noFill/>
        </p:spPr>
        <p:txBody>
          <a:bodyPr wrap="square" rtlCol="0">
            <a:spAutoFit/>
          </a:bodyPr>
          <a:lstStyle/>
          <a:p>
            <a:r>
              <a:rPr lang="en-US" dirty="0"/>
              <a:t>Lateral</a:t>
            </a:r>
          </a:p>
          <a:p>
            <a:r>
              <a:rPr lang="en-US" dirty="0"/>
              <a:t>Movement</a:t>
            </a:r>
          </a:p>
        </p:txBody>
      </p:sp>
      <p:cxnSp>
        <p:nvCxnSpPr>
          <p:cNvPr id="50" name="Straight Connector 49">
            <a:extLst>
              <a:ext uri="{FF2B5EF4-FFF2-40B4-BE49-F238E27FC236}">
                <a16:creationId xmlns:a16="http://schemas.microsoft.com/office/drawing/2014/main" id="{56C3BF60-D042-CA4C-8DC7-2F9D3FA81E37}"/>
              </a:ext>
            </a:extLst>
          </p:cNvPr>
          <p:cNvCxnSpPr>
            <a:cxnSpLocks/>
            <a:stCxn id="51" idx="3"/>
            <a:endCxn id="11" idx="1"/>
          </p:cNvCxnSpPr>
          <p:nvPr/>
        </p:nvCxnSpPr>
        <p:spPr>
          <a:xfrm>
            <a:off x="3429000" y="5396325"/>
            <a:ext cx="4872038" cy="0"/>
          </a:xfrm>
          <a:prstGeom prst="line">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9CDE56EB-996B-AE41-900B-E9DD6602C1FE}"/>
              </a:ext>
            </a:extLst>
          </p:cNvPr>
          <p:cNvSpPr txBox="1"/>
          <p:nvPr/>
        </p:nvSpPr>
        <p:spPr>
          <a:xfrm>
            <a:off x="1957122" y="5211659"/>
            <a:ext cx="1471878" cy="369332"/>
          </a:xfrm>
          <a:prstGeom prst="rect">
            <a:avLst/>
          </a:prstGeom>
          <a:noFill/>
        </p:spPr>
        <p:txBody>
          <a:bodyPr wrap="square" rtlCol="0">
            <a:spAutoFit/>
          </a:bodyPr>
          <a:lstStyle/>
          <a:p>
            <a:pPr algn="r"/>
            <a:r>
              <a:rPr lang="en-US" dirty="0"/>
              <a:t>Exploitation</a:t>
            </a:r>
          </a:p>
        </p:txBody>
      </p:sp>
    </p:spTree>
    <p:extLst>
      <p:ext uri="{BB962C8B-B14F-4D97-AF65-F5344CB8AC3E}">
        <p14:creationId xmlns:p14="http://schemas.microsoft.com/office/powerpoint/2010/main" val="3888233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AF257-699F-EF46-AFA6-E30DE0FE982E}"/>
              </a:ext>
            </a:extLst>
          </p:cNvPr>
          <p:cNvSpPr>
            <a:spLocks noGrp="1"/>
          </p:cNvSpPr>
          <p:nvPr>
            <p:ph type="title"/>
          </p:nvPr>
        </p:nvSpPr>
        <p:spPr/>
        <p:txBody>
          <a:bodyPr/>
          <a:lstStyle/>
          <a:p>
            <a:r>
              <a:rPr lang="en-US" dirty="0"/>
              <a:t>Stolen Passwords</a:t>
            </a:r>
          </a:p>
        </p:txBody>
      </p:sp>
      <p:sp>
        <p:nvSpPr>
          <p:cNvPr id="3" name="Content Placeholder 2">
            <a:extLst>
              <a:ext uri="{FF2B5EF4-FFF2-40B4-BE49-F238E27FC236}">
                <a16:creationId xmlns:a16="http://schemas.microsoft.com/office/drawing/2014/main" id="{33B657CB-F34A-AB40-AA7D-36767BFC866F}"/>
              </a:ext>
            </a:extLst>
          </p:cNvPr>
          <p:cNvSpPr>
            <a:spLocks noGrp="1"/>
          </p:cNvSpPr>
          <p:nvPr>
            <p:ph idx="1"/>
          </p:nvPr>
        </p:nvSpPr>
        <p:spPr/>
        <p:txBody>
          <a:bodyPr/>
          <a:lstStyle/>
          <a:p>
            <a:pPr marL="0" indent="0">
              <a:buNone/>
            </a:pPr>
            <a:r>
              <a:rPr lang="en-US" dirty="0"/>
              <a:t>… The monster data dump goes by the prosaic “Collection #1” and contains 1.16B unique combinations of email addresses and passwords, but only 772 million unique email addresses. It’s the largest data dump to ever be loaded into </a:t>
            </a:r>
            <a:r>
              <a:rPr lang="en-US" dirty="0">
                <a:hlinkClick r:id="rId3"/>
              </a:rPr>
              <a:t>Have I Been Pwned</a:t>
            </a:r>
            <a:r>
              <a:rPr lang="en-US" dirty="0"/>
              <a:t>, and it represents a sort of meta-breach collection rather than the results of any single security exploit or corporate security shortfall.</a:t>
            </a:r>
          </a:p>
          <a:p>
            <a:pPr marL="0" indent="0" algn="r">
              <a:buNone/>
            </a:pPr>
            <a:r>
              <a:rPr lang="en-US" i="1" dirty="0"/>
              <a:t>New Massive Security Breach Exposes 773 Million Passwords </a:t>
            </a:r>
            <a:r>
              <a:rPr lang="en-US" dirty="0"/>
              <a:t>(</a:t>
            </a:r>
            <a:r>
              <a:rPr lang="en-US" dirty="0" err="1"/>
              <a:t>ExtremeTech</a:t>
            </a:r>
            <a:r>
              <a:rPr lang="en-US" dirty="0"/>
              <a:t>, 2019)</a:t>
            </a:r>
            <a:endParaRPr lang="en-US" i="1" dirty="0"/>
          </a:p>
          <a:p>
            <a:pPr marL="0" indent="0">
              <a:buNone/>
            </a:pPr>
            <a:endParaRPr lang="en-US" dirty="0"/>
          </a:p>
        </p:txBody>
      </p:sp>
    </p:spTree>
    <p:extLst>
      <p:ext uri="{BB962C8B-B14F-4D97-AF65-F5344CB8AC3E}">
        <p14:creationId xmlns:p14="http://schemas.microsoft.com/office/powerpoint/2010/main" val="35400729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5C64C-7EBA-2346-A630-71A994813CF6}"/>
              </a:ext>
            </a:extLst>
          </p:cNvPr>
          <p:cNvSpPr>
            <a:spLocks noGrp="1"/>
          </p:cNvSpPr>
          <p:nvPr>
            <p:ph type="title"/>
          </p:nvPr>
        </p:nvSpPr>
        <p:spPr/>
        <p:txBody>
          <a:bodyPr>
            <a:normAutofit fontScale="90000"/>
          </a:bodyPr>
          <a:lstStyle/>
          <a:p>
            <a:r>
              <a:rPr lang="en-US" dirty="0"/>
              <a:t>Malware’s use of evasive communication</a:t>
            </a:r>
            <a:br>
              <a:rPr lang="en-US" dirty="0"/>
            </a:br>
            <a:r>
              <a:rPr lang="en-US" sz="2400" dirty="0"/>
              <a:t>Observed in malware sandbox with strong convictions (&gt; 5 AV signatures excluding adware)</a:t>
            </a:r>
            <a:endParaRPr lang="en-US" sz="2400" i="1" dirty="0"/>
          </a:p>
        </p:txBody>
      </p:sp>
      <p:graphicFrame>
        <p:nvGraphicFramePr>
          <p:cNvPr id="4" name="Table 3">
            <a:extLst>
              <a:ext uri="{FF2B5EF4-FFF2-40B4-BE49-F238E27FC236}">
                <a16:creationId xmlns:a16="http://schemas.microsoft.com/office/drawing/2014/main" id="{68875780-24C5-D44C-823F-2E2D5D5F3599}"/>
              </a:ext>
            </a:extLst>
          </p:cNvPr>
          <p:cNvGraphicFramePr>
            <a:graphicFrameLocks noGrp="1"/>
          </p:cNvGraphicFramePr>
          <p:nvPr>
            <p:extLst/>
          </p:nvPr>
        </p:nvGraphicFramePr>
        <p:xfrm>
          <a:off x="838200" y="2048404"/>
          <a:ext cx="5418666" cy="4114800"/>
        </p:xfrm>
        <a:graphic>
          <a:graphicData uri="http://schemas.openxmlformats.org/drawingml/2006/table">
            <a:tbl>
              <a:tblPr firstRow="1" bandRow="1">
                <a:tableStyleId>{073A0DAA-6AF3-43AB-8588-CEC1D06C72B9}</a:tableStyleId>
              </a:tblPr>
              <a:tblGrid>
                <a:gridCol w="2709333">
                  <a:extLst>
                    <a:ext uri="{9D8B030D-6E8A-4147-A177-3AD203B41FA5}">
                      <a16:colId xmlns:a16="http://schemas.microsoft.com/office/drawing/2014/main" val="465699175"/>
                    </a:ext>
                  </a:extLst>
                </a:gridCol>
                <a:gridCol w="2709333">
                  <a:extLst>
                    <a:ext uri="{9D8B030D-6E8A-4147-A177-3AD203B41FA5}">
                      <a16:colId xmlns:a16="http://schemas.microsoft.com/office/drawing/2014/main" val="4030685800"/>
                    </a:ext>
                  </a:extLst>
                </a:gridCol>
              </a:tblGrid>
              <a:tr h="370840">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07578933"/>
                  </a:ext>
                </a:extLst>
              </a:tr>
              <a:tr h="370840">
                <a:tc>
                  <a:txBody>
                    <a:bodyPr/>
                    <a:lstStyle/>
                    <a:p>
                      <a:r>
                        <a:rPr lang="en-US" sz="2400" dirty="0"/>
                        <a:t>TLS sessions</a:t>
                      </a:r>
                    </a:p>
                  </a:txBody>
                  <a:tcPr/>
                </a:tc>
                <a:tc>
                  <a:txBody>
                    <a:bodyPr/>
                    <a:lstStyle/>
                    <a:p>
                      <a:r>
                        <a:rPr lang="en-US" sz="2400" b="0" i="0" u="none" strike="noStrike" kern="1200" dirty="0">
                          <a:solidFill>
                            <a:schemeClr val="dk1"/>
                          </a:solidFill>
                          <a:effectLst/>
                          <a:latin typeface="+mn-lt"/>
                          <a:ea typeface="+mn-ea"/>
                          <a:cs typeface="+mn-cs"/>
                        </a:rPr>
                        <a:t>1,894,926</a:t>
                      </a:r>
                      <a:endParaRPr lang="en-US" sz="2400" dirty="0"/>
                    </a:p>
                  </a:txBody>
                  <a:tcPr/>
                </a:tc>
                <a:extLst>
                  <a:ext uri="{0D108BD9-81ED-4DB2-BD59-A6C34878D82A}">
                    <a16:rowId xmlns:a16="http://schemas.microsoft.com/office/drawing/2014/main" val="4195276847"/>
                  </a:ext>
                </a:extLst>
              </a:tr>
              <a:tr h="370840">
                <a:tc>
                  <a:txBody>
                    <a:bodyPr/>
                    <a:lstStyle/>
                    <a:p>
                      <a:r>
                        <a:rPr lang="en-US" sz="2400" dirty="0"/>
                        <a:t>Nonstandard ports</a:t>
                      </a:r>
                    </a:p>
                  </a:txBody>
                  <a:tcPr/>
                </a:tc>
                <a:tc>
                  <a:txBody>
                    <a:bodyPr/>
                    <a:lstStyle/>
                    <a:p>
                      <a:r>
                        <a:rPr lang="en-US" sz="2400" b="0" dirty="0"/>
                        <a:t>2.37%</a:t>
                      </a:r>
                      <a:endParaRPr lang="en-US" sz="2400" dirty="0"/>
                    </a:p>
                  </a:txBody>
                  <a:tcPr/>
                </a:tc>
                <a:extLst>
                  <a:ext uri="{0D108BD9-81ED-4DB2-BD59-A6C34878D82A}">
                    <a16:rowId xmlns:a16="http://schemas.microsoft.com/office/drawing/2014/main" val="1801858666"/>
                  </a:ext>
                </a:extLst>
              </a:tr>
              <a:tr h="370840">
                <a:tc>
                  <a:txBody>
                    <a:bodyPr/>
                    <a:lstStyle/>
                    <a:p>
                      <a:r>
                        <a:rPr lang="en-US" sz="2400" dirty="0"/>
                        <a:t>Tor</a:t>
                      </a:r>
                    </a:p>
                  </a:txBody>
                  <a:tcPr/>
                </a:tc>
                <a:tc>
                  <a:txBody>
                    <a:bodyPr/>
                    <a:lstStyle/>
                    <a:p>
                      <a:r>
                        <a:rPr lang="en-US" sz="2400" dirty="0"/>
                        <a:t>3.42%</a:t>
                      </a:r>
                    </a:p>
                  </a:txBody>
                  <a:tcPr/>
                </a:tc>
                <a:extLst>
                  <a:ext uri="{0D108BD9-81ED-4DB2-BD59-A6C34878D82A}">
                    <a16:rowId xmlns:a16="http://schemas.microsoft.com/office/drawing/2014/main" val="299913689"/>
                  </a:ext>
                </a:extLst>
              </a:tr>
              <a:tr h="370840">
                <a:tc>
                  <a:txBody>
                    <a:bodyPr/>
                    <a:lstStyle/>
                    <a:p>
                      <a:r>
                        <a:rPr lang="en-US" sz="2400" dirty="0" err="1"/>
                        <a:t>Ultrasurf</a:t>
                      </a:r>
                      <a:endParaRPr lang="en-US" sz="2400" dirty="0"/>
                    </a:p>
                  </a:txBody>
                  <a:tcPr/>
                </a:tc>
                <a:tc>
                  <a:txBody>
                    <a:bodyPr/>
                    <a:lstStyle/>
                    <a:p>
                      <a:r>
                        <a:rPr lang="en-US" sz="2400" b="0" dirty="0"/>
                        <a:t>0.214%</a:t>
                      </a:r>
                      <a:endParaRPr lang="en-US" sz="2400" dirty="0"/>
                    </a:p>
                  </a:txBody>
                  <a:tcPr/>
                </a:tc>
                <a:extLst>
                  <a:ext uri="{0D108BD9-81ED-4DB2-BD59-A6C34878D82A}">
                    <a16:rowId xmlns:a16="http://schemas.microsoft.com/office/drawing/2014/main" val="22590409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err="1"/>
                        <a:t>Psiphon</a:t>
                      </a:r>
                      <a:endParaRPr lang="en-US" sz="2400" dirty="0"/>
                    </a:p>
                  </a:txBody>
                  <a:tcPr/>
                </a:tc>
                <a:tc>
                  <a:txBody>
                    <a:bodyPr/>
                    <a:lstStyle/>
                    <a:p>
                      <a:r>
                        <a:rPr lang="en-US" sz="2400" b="0" dirty="0"/>
                        <a:t>0.0261%</a:t>
                      </a:r>
                      <a:endParaRPr lang="en-US" sz="2400" dirty="0"/>
                    </a:p>
                  </a:txBody>
                  <a:tcPr/>
                </a:tc>
                <a:extLst>
                  <a:ext uri="{0D108BD9-81ED-4DB2-BD59-A6C34878D82A}">
                    <a16:rowId xmlns:a16="http://schemas.microsoft.com/office/drawing/2014/main" val="342873826"/>
                  </a:ext>
                </a:extLst>
              </a:tr>
              <a:tr h="370840">
                <a:tc>
                  <a:txBody>
                    <a:bodyPr/>
                    <a:lstStyle/>
                    <a:p>
                      <a:r>
                        <a:rPr lang="en-US" sz="2400" dirty="0"/>
                        <a:t>Torch</a:t>
                      </a:r>
                    </a:p>
                  </a:txBody>
                  <a:tcPr/>
                </a:tc>
                <a:tc>
                  <a:txBody>
                    <a:bodyPr/>
                    <a:lstStyle/>
                    <a:p>
                      <a:r>
                        <a:rPr lang="en-US" sz="2400" b="0" dirty="0"/>
                        <a:t>0.0541%</a:t>
                      </a:r>
                      <a:endParaRPr lang="en-US" sz="2400" dirty="0"/>
                    </a:p>
                  </a:txBody>
                  <a:tcPr/>
                </a:tc>
                <a:extLst>
                  <a:ext uri="{0D108BD9-81ED-4DB2-BD59-A6C34878D82A}">
                    <a16:rowId xmlns:a16="http://schemas.microsoft.com/office/drawing/2014/main" val="3866670608"/>
                  </a:ext>
                </a:extLst>
              </a:tr>
              <a:tr h="370840">
                <a:tc>
                  <a:txBody>
                    <a:bodyPr/>
                    <a:lstStyle/>
                    <a:p>
                      <a:r>
                        <a:rPr lang="en-US" sz="2400" dirty="0" err="1"/>
                        <a:t>Citrio</a:t>
                      </a:r>
                      <a:endParaRPr lang="en-US" sz="2400" dirty="0"/>
                    </a:p>
                  </a:txBody>
                  <a:tcPr/>
                </a:tc>
                <a:tc>
                  <a:txBody>
                    <a:bodyPr/>
                    <a:lstStyle/>
                    <a:p>
                      <a:r>
                        <a:rPr lang="en-US" sz="2400" b="0" dirty="0"/>
                        <a:t>0.0867%</a:t>
                      </a:r>
                      <a:endParaRPr lang="en-US" sz="2400" b="1" dirty="0"/>
                    </a:p>
                  </a:txBody>
                  <a:tcPr/>
                </a:tc>
                <a:extLst>
                  <a:ext uri="{0D108BD9-81ED-4DB2-BD59-A6C34878D82A}">
                    <a16:rowId xmlns:a16="http://schemas.microsoft.com/office/drawing/2014/main" val="2779601969"/>
                  </a:ext>
                </a:extLst>
              </a:tr>
              <a:tr h="370840">
                <a:tc>
                  <a:txBody>
                    <a:bodyPr/>
                    <a:lstStyle/>
                    <a:p>
                      <a:r>
                        <a:rPr lang="en-US" sz="2400" dirty="0"/>
                        <a:t>1stbroswer</a:t>
                      </a:r>
                    </a:p>
                  </a:txBody>
                  <a:tcPr/>
                </a:tc>
                <a:tc>
                  <a:txBody>
                    <a:bodyPr/>
                    <a:lstStyle/>
                    <a:p>
                      <a:r>
                        <a:rPr lang="en-US" sz="2400" b="0" dirty="0"/>
                        <a:t>0.00100%</a:t>
                      </a:r>
                      <a:endParaRPr lang="en-US" sz="2400" dirty="0"/>
                    </a:p>
                  </a:txBody>
                  <a:tcPr/>
                </a:tc>
                <a:extLst>
                  <a:ext uri="{0D108BD9-81ED-4DB2-BD59-A6C34878D82A}">
                    <a16:rowId xmlns:a16="http://schemas.microsoft.com/office/drawing/2014/main" val="442971159"/>
                  </a:ext>
                </a:extLst>
              </a:tr>
            </a:tbl>
          </a:graphicData>
        </a:graphic>
      </p:graphicFrame>
      <p:sp>
        <p:nvSpPr>
          <p:cNvPr id="8" name="TextBox 7">
            <a:extLst>
              <a:ext uri="{FF2B5EF4-FFF2-40B4-BE49-F238E27FC236}">
                <a16:creationId xmlns:a16="http://schemas.microsoft.com/office/drawing/2014/main" id="{30DBB9E8-9762-6A4F-8801-EAFBF32B4BA8}"/>
              </a:ext>
            </a:extLst>
          </p:cNvPr>
          <p:cNvSpPr txBox="1"/>
          <p:nvPr/>
        </p:nvSpPr>
        <p:spPr>
          <a:xfrm>
            <a:off x="9360887" y="6348611"/>
            <a:ext cx="2368405" cy="369332"/>
          </a:xfrm>
          <a:prstGeom prst="rect">
            <a:avLst/>
          </a:prstGeom>
          <a:noFill/>
        </p:spPr>
        <p:txBody>
          <a:bodyPr wrap="none" rtlCol="0">
            <a:spAutoFit/>
          </a:bodyPr>
          <a:lstStyle/>
          <a:p>
            <a:r>
              <a:rPr lang="en-US" i="1" dirty="0"/>
              <a:t>Source: Blake Anderson</a:t>
            </a:r>
          </a:p>
        </p:txBody>
      </p:sp>
    </p:spTree>
    <p:extLst>
      <p:ext uri="{BB962C8B-B14F-4D97-AF65-F5344CB8AC3E}">
        <p14:creationId xmlns:p14="http://schemas.microsoft.com/office/powerpoint/2010/main" val="1448489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5C64C-7EBA-2346-A630-71A994813CF6}"/>
              </a:ext>
            </a:extLst>
          </p:cNvPr>
          <p:cNvSpPr>
            <a:spLocks noGrp="1"/>
          </p:cNvSpPr>
          <p:nvPr>
            <p:ph type="title"/>
          </p:nvPr>
        </p:nvSpPr>
        <p:spPr/>
        <p:txBody>
          <a:bodyPr>
            <a:normAutofit fontScale="90000"/>
          </a:bodyPr>
          <a:lstStyle/>
          <a:p>
            <a:r>
              <a:rPr lang="en-US" dirty="0"/>
              <a:t>Malware’s use of evasive communication</a:t>
            </a:r>
            <a:br>
              <a:rPr lang="en-US" dirty="0"/>
            </a:br>
            <a:r>
              <a:rPr lang="en-US" sz="2400" dirty="0"/>
              <a:t>Observed in malware sandbox with strong convictions (&gt; 5 AV signatures excluding adware)</a:t>
            </a:r>
            <a:endParaRPr lang="en-US" sz="2400" i="1" dirty="0"/>
          </a:p>
        </p:txBody>
      </p:sp>
      <p:graphicFrame>
        <p:nvGraphicFramePr>
          <p:cNvPr id="4" name="Table 3">
            <a:extLst>
              <a:ext uri="{FF2B5EF4-FFF2-40B4-BE49-F238E27FC236}">
                <a16:creationId xmlns:a16="http://schemas.microsoft.com/office/drawing/2014/main" id="{68875780-24C5-D44C-823F-2E2D5D5F3599}"/>
              </a:ext>
            </a:extLst>
          </p:cNvPr>
          <p:cNvGraphicFramePr>
            <a:graphicFrameLocks noGrp="1"/>
          </p:cNvGraphicFramePr>
          <p:nvPr>
            <p:extLst>
              <p:ext uri="{D42A27DB-BD31-4B8C-83A1-F6EECF244321}">
                <p14:modId xmlns:p14="http://schemas.microsoft.com/office/powerpoint/2010/main" val="3050001223"/>
              </p:ext>
            </p:extLst>
          </p:nvPr>
        </p:nvGraphicFramePr>
        <p:xfrm>
          <a:off x="838200" y="2048404"/>
          <a:ext cx="5418666" cy="4114800"/>
        </p:xfrm>
        <a:graphic>
          <a:graphicData uri="http://schemas.openxmlformats.org/drawingml/2006/table">
            <a:tbl>
              <a:tblPr firstRow="1" bandRow="1">
                <a:tableStyleId>{073A0DAA-6AF3-43AB-8588-CEC1D06C72B9}</a:tableStyleId>
              </a:tblPr>
              <a:tblGrid>
                <a:gridCol w="2709333">
                  <a:extLst>
                    <a:ext uri="{9D8B030D-6E8A-4147-A177-3AD203B41FA5}">
                      <a16:colId xmlns:a16="http://schemas.microsoft.com/office/drawing/2014/main" val="465699175"/>
                    </a:ext>
                  </a:extLst>
                </a:gridCol>
                <a:gridCol w="2709333">
                  <a:extLst>
                    <a:ext uri="{9D8B030D-6E8A-4147-A177-3AD203B41FA5}">
                      <a16:colId xmlns:a16="http://schemas.microsoft.com/office/drawing/2014/main" val="4030685800"/>
                    </a:ext>
                  </a:extLst>
                </a:gridCol>
              </a:tblGrid>
              <a:tr h="370840">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07578933"/>
                  </a:ext>
                </a:extLst>
              </a:tr>
              <a:tr h="370840">
                <a:tc>
                  <a:txBody>
                    <a:bodyPr/>
                    <a:lstStyle/>
                    <a:p>
                      <a:r>
                        <a:rPr lang="en-US" sz="2400" dirty="0"/>
                        <a:t>TLS sessions</a:t>
                      </a:r>
                    </a:p>
                  </a:txBody>
                  <a:tcPr/>
                </a:tc>
                <a:tc>
                  <a:txBody>
                    <a:bodyPr/>
                    <a:lstStyle/>
                    <a:p>
                      <a:r>
                        <a:rPr lang="en-US" sz="2400" b="0" i="0" u="none" strike="noStrike" kern="1200" dirty="0">
                          <a:solidFill>
                            <a:schemeClr val="dk1"/>
                          </a:solidFill>
                          <a:effectLst/>
                          <a:latin typeface="+mn-lt"/>
                          <a:ea typeface="+mn-ea"/>
                          <a:cs typeface="+mn-cs"/>
                        </a:rPr>
                        <a:t>1,894,926</a:t>
                      </a:r>
                      <a:endParaRPr lang="en-US" sz="2400" dirty="0"/>
                    </a:p>
                  </a:txBody>
                  <a:tcPr/>
                </a:tc>
                <a:extLst>
                  <a:ext uri="{0D108BD9-81ED-4DB2-BD59-A6C34878D82A}">
                    <a16:rowId xmlns:a16="http://schemas.microsoft.com/office/drawing/2014/main" val="4195276847"/>
                  </a:ext>
                </a:extLst>
              </a:tr>
              <a:tr h="370840">
                <a:tc>
                  <a:txBody>
                    <a:bodyPr/>
                    <a:lstStyle/>
                    <a:p>
                      <a:r>
                        <a:rPr lang="en-US" sz="2400" dirty="0"/>
                        <a:t>Nonstandard ports</a:t>
                      </a:r>
                    </a:p>
                  </a:txBody>
                  <a:tcPr/>
                </a:tc>
                <a:tc>
                  <a:txBody>
                    <a:bodyPr/>
                    <a:lstStyle/>
                    <a:p>
                      <a:r>
                        <a:rPr lang="en-US" sz="2400" b="0" dirty="0"/>
                        <a:t>2.37%</a:t>
                      </a:r>
                      <a:endParaRPr lang="en-US" sz="2400" dirty="0"/>
                    </a:p>
                  </a:txBody>
                  <a:tcPr/>
                </a:tc>
                <a:extLst>
                  <a:ext uri="{0D108BD9-81ED-4DB2-BD59-A6C34878D82A}">
                    <a16:rowId xmlns:a16="http://schemas.microsoft.com/office/drawing/2014/main" val="1801858666"/>
                  </a:ext>
                </a:extLst>
              </a:tr>
              <a:tr h="370840">
                <a:tc>
                  <a:txBody>
                    <a:bodyPr/>
                    <a:lstStyle/>
                    <a:p>
                      <a:r>
                        <a:rPr lang="en-US" sz="2400" dirty="0"/>
                        <a:t>Tor</a:t>
                      </a:r>
                    </a:p>
                  </a:txBody>
                  <a:tcPr/>
                </a:tc>
                <a:tc>
                  <a:txBody>
                    <a:bodyPr/>
                    <a:lstStyle/>
                    <a:p>
                      <a:r>
                        <a:rPr lang="en-US" sz="2400" dirty="0"/>
                        <a:t>3.42%</a:t>
                      </a:r>
                    </a:p>
                  </a:txBody>
                  <a:tcPr/>
                </a:tc>
                <a:extLst>
                  <a:ext uri="{0D108BD9-81ED-4DB2-BD59-A6C34878D82A}">
                    <a16:rowId xmlns:a16="http://schemas.microsoft.com/office/drawing/2014/main" val="299913689"/>
                  </a:ext>
                </a:extLst>
              </a:tr>
              <a:tr h="370840">
                <a:tc>
                  <a:txBody>
                    <a:bodyPr/>
                    <a:lstStyle/>
                    <a:p>
                      <a:r>
                        <a:rPr lang="en-US" sz="2400" dirty="0" err="1"/>
                        <a:t>Ultrasurf</a:t>
                      </a:r>
                      <a:endParaRPr lang="en-US" sz="2400" dirty="0"/>
                    </a:p>
                  </a:txBody>
                  <a:tcPr/>
                </a:tc>
                <a:tc>
                  <a:txBody>
                    <a:bodyPr/>
                    <a:lstStyle/>
                    <a:p>
                      <a:r>
                        <a:rPr lang="en-US" sz="2400" b="0" dirty="0"/>
                        <a:t>0.214%</a:t>
                      </a:r>
                      <a:endParaRPr lang="en-US" sz="2400" dirty="0"/>
                    </a:p>
                  </a:txBody>
                  <a:tcPr/>
                </a:tc>
                <a:extLst>
                  <a:ext uri="{0D108BD9-81ED-4DB2-BD59-A6C34878D82A}">
                    <a16:rowId xmlns:a16="http://schemas.microsoft.com/office/drawing/2014/main" val="22590409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err="1"/>
                        <a:t>Psiphon</a:t>
                      </a:r>
                      <a:endParaRPr lang="en-US" sz="2400" dirty="0"/>
                    </a:p>
                  </a:txBody>
                  <a:tcPr/>
                </a:tc>
                <a:tc>
                  <a:txBody>
                    <a:bodyPr/>
                    <a:lstStyle/>
                    <a:p>
                      <a:r>
                        <a:rPr lang="en-US" sz="2400" b="0" dirty="0"/>
                        <a:t>0.0261%</a:t>
                      </a:r>
                      <a:endParaRPr lang="en-US" sz="2400" dirty="0"/>
                    </a:p>
                  </a:txBody>
                  <a:tcPr/>
                </a:tc>
                <a:extLst>
                  <a:ext uri="{0D108BD9-81ED-4DB2-BD59-A6C34878D82A}">
                    <a16:rowId xmlns:a16="http://schemas.microsoft.com/office/drawing/2014/main" val="342873826"/>
                  </a:ext>
                </a:extLst>
              </a:tr>
              <a:tr h="370840">
                <a:tc>
                  <a:txBody>
                    <a:bodyPr/>
                    <a:lstStyle/>
                    <a:p>
                      <a:r>
                        <a:rPr lang="en-US" sz="2400" dirty="0"/>
                        <a:t>Torch</a:t>
                      </a:r>
                    </a:p>
                  </a:txBody>
                  <a:tcPr/>
                </a:tc>
                <a:tc>
                  <a:txBody>
                    <a:bodyPr/>
                    <a:lstStyle/>
                    <a:p>
                      <a:r>
                        <a:rPr lang="en-US" sz="2400" b="0" dirty="0"/>
                        <a:t>0.0541%</a:t>
                      </a:r>
                      <a:endParaRPr lang="en-US" sz="2400" dirty="0"/>
                    </a:p>
                  </a:txBody>
                  <a:tcPr/>
                </a:tc>
                <a:extLst>
                  <a:ext uri="{0D108BD9-81ED-4DB2-BD59-A6C34878D82A}">
                    <a16:rowId xmlns:a16="http://schemas.microsoft.com/office/drawing/2014/main" val="3866670608"/>
                  </a:ext>
                </a:extLst>
              </a:tr>
              <a:tr h="370840">
                <a:tc>
                  <a:txBody>
                    <a:bodyPr/>
                    <a:lstStyle/>
                    <a:p>
                      <a:r>
                        <a:rPr lang="en-US" sz="2400" dirty="0" err="1"/>
                        <a:t>Citrio</a:t>
                      </a:r>
                      <a:endParaRPr lang="en-US" sz="2400" dirty="0"/>
                    </a:p>
                  </a:txBody>
                  <a:tcPr/>
                </a:tc>
                <a:tc>
                  <a:txBody>
                    <a:bodyPr/>
                    <a:lstStyle/>
                    <a:p>
                      <a:r>
                        <a:rPr lang="en-US" sz="2400" b="0" dirty="0"/>
                        <a:t>0.0867%</a:t>
                      </a:r>
                      <a:endParaRPr lang="en-US" sz="2400" b="1" dirty="0"/>
                    </a:p>
                  </a:txBody>
                  <a:tcPr/>
                </a:tc>
                <a:extLst>
                  <a:ext uri="{0D108BD9-81ED-4DB2-BD59-A6C34878D82A}">
                    <a16:rowId xmlns:a16="http://schemas.microsoft.com/office/drawing/2014/main" val="2779601969"/>
                  </a:ext>
                </a:extLst>
              </a:tr>
              <a:tr h="370840">
                <a:tc>
                  <a:txBody>
                    <a:bodyPr/>
                    <a:lstStyle/>
                    <a:p>
                      <a:r>
                        <a:rPr lang="en-US" sz="2400" dirty="0"/>
                        <a:t>1stbroswer</a:t>
                      </a:r>
                    </a:p>
                  </a:txBody>
                  <a:tcPr/>
                </a:tc>
                <a:tc>
                  <a:txBody>
                    <a:bodyPr/>
                    <a:lstStyle/>
                    <a:p>
                      <a:r>
                        <a:rPr lang="en-US" sz="2400" b="0" dirty="0"/>
                        <a:t>0.00100%</a:t>
                      </a:r>
                      <a:endParaRPr lang="en-US" sz="2400" dirty="0"/>
                    </a:p>
                  </a:txBody>
                  <a:tcPr/>
                </a:tc>
                <a:extLst>
                  <a:ext uri="{0D108BD9-81ED-4DB2-BD59-A6C34878D82A}">
                    <a16:rowId xmlns:a16="http://schemas.microsoft.com/office/drawing/2014/main" val="442971159"/>
                  </a:ext>
                </a:extLst>
              </a:tr>
            </a:tbl>
          </a:graphicData>
        </a:graphic>
      </p:graphicFrame>
      <p:sp>
        <p:nvSpPr>
          <p:cNvPr id="7" name="TextBox 6">
            <a:extLst>
              <a:ext uri="{FF2B5EF4-FFF2-40B4-BE49-F238E27FC236}">
                <a16:creationId xmlns:a16="http://schemas.microsoft.com/office/drawing/2014/main" id="{6E3F64D0-F5C7-2B41-A15C-1A1D4A70C61A}"/>
              </a:ext>
            </a:extLst>
          </p:cNvPr>
          <p:cNvSpPr txBox="1"/>
          <p:nvPr/>
        </p:nvSpPr>
        <p:spPr>
          <a:xfrm>
            <a:off x="7051896" y="2493760"/>
            <a:ext cx="4468467" cy="523220"/>
          </a:xfrm>
          <a:prstGeom prst="rect">
            <a:avLst/>
          </a:prstGeom>
          <a:noFill/>
        </p:spPr>
        <p:txBody>
          <a:bodyPr wrap="none" rtlCol="0">
            <a:spAutoFit/>
          </a:bodyPr>
          <a:lstStyle/>
          <a:p>
            <a:r>
              <a:rPr lang="en-US" sz="2800" dirty="0"/>
              <a:t>Secondary downloads and C2</a:t>
            </a:r>
          </a:p>
        </p:txBody>
      </p:sp>
      <p:sp>
        <p:nvSpPr>
          <p:cNvPr id="5" name="Rectangular Callout 4">
            <a:extLst>
              <a:ext uri="{FF2B5EF4-FFF2-40B4-BE49-F238E27FC236}">
                <a16:creationId xmlns:a16="http://schemas.microsoft.com/office/drawing/2014/main" id="{83787D79-79E5-0A42-9951-2BE6804D0BE1}"/>
              </a:ext>
            </a:extLst>
          </p:cNvPr>
          <p:cNvSpPr/>
          <p:nvPr/>
        </p:nvSpPr>
        <p:spPr>
          <a:xfrm>
            <a:off x="6842968" y="3820053"/>
            <a:ext cx="4886324" cy="2343150"/>
          </a:xfrm>
          <a:prstGeom prst="wedgeRectCallout">
            <a:avLst>
              <a:gd name="adj1" fmla="val -80766"/>
              <a:gd name="adj2" fmla="val -95319"/>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bg1"/>
                </a:solidFill>
              </a:rPr>
              <a:t>dropbox.com</a:t>
            </a:r>
            <a:r>
              <a:rPr lang="en-US" sz="2400" dirty="0">
                <a:solidFill>
                  <a:schemeClr val="bg1"/>
                </a:solidFill>
              </a:rPr>
              <a:t>. </a:t>
            </a:r>
            <a:r>
              <a:rPr lang="en-US" sz="2400" dirty="0" err="1">
                <a:solidFill>
                  <a:schemeClr val="bg1"/>
                </a:solidFill>
              </a:rPr>
              <a:t>dropboxusercontent.com</a:t>
            </a:r>
            <a:r>
              <a:rPr lang="en-US" sz="2400" dirty="0">
                <a:solidFill>
                  <a:schemeClr val="bg1"/>
                </a:solidFill>
              </a:rPr>
              <a:t>. </a:t>
            </a:r>
            <a:r>
              <a:rPr lang="en-US" sz="2400" dirty="0" err="1">
                <a:solidFill>
                  <a:schemeClr val="bg1"/>
                </a:solidFill>
              </a:rPr>
              <a:t>onedrive.com</a:t>
            </a:r>
            <a:r>
              <a:rPr lang="en-US" sz="2400" dirty="0">
                <a:solidFill>
                  <a:schemeClr val="bg1"/>
                </a:solidFill>
              </a:rPr>
              <a:t>, </a:t>
            </a:r>
            <a:r>
              <a:rPr lang="en-US" sz="2400" dirty="0" err="1">
                <a:solidFill>
                  <a:schemeClr val="bg1"/>
                </a:solidFill>
              </a:rPr>
              <a:t>drive.google.com</a:t>
            </a:r>
            <a:r>
              <a:rPr lang="en-US" sz="2400" dirty="0">
                <a:solidFill>
                  <a:schemeClr val="bg1"/>
                </a:solidFill>
              </a:rPr>
              <a:t>,</a:t>
            </a:r>
          </a:p>
          <a:p>
            <a:r>
              <a:rPr lang="en-US" sz="2400" dirty="0" err="1">
                <a:solidFill>
                  <a:schemeClr val="bg1"/>
                </a:solidFill>
              </a:rPr>
              <a:t>docs.google.com</a:t>
            </a:r>
            <a:r>
              <a:rPr lang="en-US" sz="2400" dirty="0">
                <a:solidFill>
                  <a:schemeClr val="bg1"/>
                </a:solidFill>
              </a:rPr>
              <a:t>, </a:t>
            </a:r>
            <a:r>
              <a:rPr lang="en-US" sz="2400" dirty="0" err="1">
                <a:solidFill>
                  <a:schemeClr val="bg1"/>
                </a:solidFill>
              </a:rPr>
              <a:t>googleusercontent.com</a:t>
            </a:r>
            <a:r>
              <a:rPr lang="en-US" sz="2400" dirty="0">
                <a:solidFill>
                  <a:schemeClr val="bg1"/>
                </a:solidFill>
              </a:rPr>
              <a:t>, </a:t>
            </a:r>
            <a:r>
              <a:rPr lang="en-US" sz="2400" dirty="0" err="1">
                <a:solidFill>
                  <a:schemeClr val="bg1"/>
                </a:solidFill>
              </a:rPr>
              <a:t>githubusercontent.com</a:t>
            </a:r>
            <a:r>
              <a:rPr lang="en-US" sz="2400" dirty="0">
                <a:solidFill>
                  <a:schemeClr val="bg1"/>
                </a:solidFill>
              </a:rPr>
              <a:t>, </a:t>
            </a:r>
            <a:r>
              <a:rPr lang="en-US" sz="2400" dirty="0" err="1">
                <a:solidFill>
                  <a:schemeClr val="bg1"/>
                </a:solidFill>
              </a:rPr>
              <a:t>github.com</a:t>
            </a:r>
            <a:endParaRPr lang="en-US" sz="2400" dirty="0"/>
          </a:p>
        </p:txBody>
      </p:sp>
      <p:sp>
        <p:nvSpPr>
          <p:cNvPr id="8" name="TextBox 7">
            <a:extLst>
              <a:ext uri="{FF2B5EF4-FFF2-40B4-BE49-F238E27FC236}">
                <a16:creationId xmlns:a16="http://schemas.microsoft.com/office/drawing/2014/main" id="{30DBB9E8-9762-6A4F-8801-EAFBF32B4BA8}"/>
              </a:ext>
            </a:extLst>
          </p:cNvPr>
          <p:cNvSpPr txBox="1"/>
          <p:nvPr/>
        </p:nvSpPr>
        <p:spPr>
          <a:xfrm>
            <a:off x="9360887" y="6348611"/>
            <a:ext cx="2368405" cy="369332"/>
          </a:xfrm>
          <a:prstGeom prst="rect">
            <a:avLst/>
          </a:prstGeom>
          <a:noFill/>
        </p:spPr>
        <p:txBody>
          <a:bodyPr wrap="none" rtlCol="0">
            <a:spAutoFit/>
          </a:bodyPr>
          <a:lstStyle/>
          <a:p>
            <a:r>
              <a:rPr lang="en-US" i="1" dirty="0"/>
              <a:t>Source: Blake Anderson</a:t>
            </a:r>
          </a:p>
        </p:txBody>
      </p:sp>
    </p:spTree>
    <p:extLst>
      <p:ext uri="{BB962C8B-B14F-4D97-AF65-F5344CB8AC3E}">
        <p14:creationId xmlns:p14="http://schemas.microsoft.com/office/powerpoint/2010/main" val="2777740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CF3A7-1804-2548-9373-5075FCC2C1DE}"/>
              </a:ext>
            </a:extLst>
          </p:cNvPr>
          <p:cNvSpPr>
            <a:spLocks noGrp="1"/>
          </p:cNvSpPr>
          <p:nvPr>
            <p:ph type="title"/>
          </p:nvPr>
        </p:nvSpPr>
        <p:spPr/>
        <p:txBody>
          <a:bodyPr/>
          <a:lstStyle/>
          <a:p>
            <a:r>
              <a:rPr lang="en-US" dirty="0"/>
              <a:t>Evasion blowback against privacy</a:t>
            </a:r>
          </a:p>
        </p:txBody>
      </p:sp>
      <p:grpSp>
        <p:nvGrpSpPr>
          <p:cNvPr id="7" name="Group 6">
            <a:extLst>
              <a:ext uri="{FF2B5EF4-FFF2-40B4-BE49-F238E27FC236}">
                <a16:creationId xmlns:a16="http://schemas.microsoft.com/office/drawing/2014/main" id="{CA374B4F-1780-954A-B997-8F3D12BA08E0}"/>
              </a:ext>
            </a:extLst>
          </p:cNvPr>
          <p:cNvGrpSpPr/>
          <p:nvPr/>
        </p:nvGrpSpPr>
        <p:grpSpPr>
          <a:xfrm>
            <a:off x="1605557" y="2696832"/>
            <a:ext cx="457201" cy="704196"/>
            <a:chOff x="1941784" y="3216162"/>
            <a:chExt cx="457201" cy="704196"/>
          </a:xfrm>
        </p:grpSpPr>
        <p:sp>
          <p:nvSpPr>
            <p:cNvPr id="4" name="Delay 3">
              <a:extLst>
                <a:ext uri="{FF2B5EF4-FFF2-40B4-BE49-F238E27FC236}">
                  <a16:creationId xmlns:a16="http://schemas.microsoft.com/office/drawing/2014/main" id="{6A6EA546-2EA2-CA4F-A30F-C526EB9BBEC0}"/>
                </a:ext>
              </a:extLst>
            </p:cNvPr>
            <p:cNvSpPr/>
            <p:nvPr/>
          </p:nvSpPr>
          <p:spPr>
            <a:xfrm rot="16200000">
              <a:off x="1940469" y="3461841"/>
              <a:ext cx="459832" cy="457201"/>
            </a:xfrm>
            <a:prstGeom prst="flowChartDelay">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C9F268A0-CF9B-544E-8C7C-46477F2ADCD0}"/>
                </a:ext>
              </a:extLst>
            </p:cNvPr>
            <p:cNvSpPr/>
            <p:nvPr/>
          </p:nvSpPr>
          <p:spPr>
            <a:xfrm>
              <a:off x="1999592" y="3216162"/>
              <a:ext cx="341587" cy="325820"/>
            </a:xfrm>
            <a:prstGeom prst="ellipse">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TextBox 23">
            <a:extLst>
              <a:ext uri="{FF2B5EF4-FFF2-40B4-BE49-F238E27FC236}">
                <a16:creationId xmlns:a16="http://schemas.microsoft.com/office/drawing/2014/main" id="{6D9F44D7-26B0-224F-9B63-A65FB3796A68}"/>
              </a:ext>
            </a:extLst>
          </p:cNvPr>
          <p:cNvSpPr txBox="1"/>
          <p:nvPr/>
        </p:nvSpPr>
        <p:spPr>
          <a:xfrm>
            <a:off x="1249360" y="3966904"/>
            <a:ext cx="1103187" cy="369332"/>
          </a:xfrm>
          <a:prstGeom prst="rect">
            <a:avLst/>
          </a:prstGeom>
          <a:noFill/>
        </p:spPr>
        <p:txBody>
          <a:bodyPr wrap="none" rtlCol="0">
            <a:spAutoFit/>
          </a:bodyPr>
          <a:lstStyle/>
          <a:p>
            <a:r>
              <a:rPr lang="en-US" dirty="0"/>
              <a:t>Individual</a:t>
            </a:r>
          </a:p>
        </p:txBody>
      </p:sp>
      <p:sp>
        <p:nvSpPr>
          <p:cNvPr id="19" name="Rectangle 18">
            <a:extLst>
              <a:ext uri="{FF2B5EF4-FFF2-40B4-BE49-F238E27FC236}">
                <a16:creationId xmlns:a16="http://schemas.microsoft.com/office/drawing/2014/main" id="{F9950C54-C792-F444-9275-75E5A96EDD7E}"/>
              </a:ext>
            </a:extLst>
          </p:cNvPr>
          <p:cNvSpPr/>
          <p:nvPr/>
        </p:nvSpPr>
        <p:spPr>
          <a:xfrm rot="16200000">
            <a:off x="8639504" y="1133805"/>
            <a:ext cx="1828800" cy="36576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4A6064E-FDFE-974E-B6CA-538E0BFA4521}"/>
              </a:ext>
            </a:extLst>
          </p:cNvPr>
          <p:cNvSpPr/>
          <p:nvPr/>
        </p:nvSpPr>
        <p:spPr>
          <a:xfrm>
            <a:off x="9096704" y="2505405"/>
            <a:ext cx="914400" cy="914400"/>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1822104-A936-BC40-AB9C-7BC449C20A54}"/>
              </a:ext>
            </a:extLst>
          </p:cNvPr>
          <p:cNvSpPr/>
          <p:nvPr/>
        </p:nvSpPr>
        <p:spPr>
          <a:xfrm>
            <a:off x="7964405" y="2505405"/>
            <a:ext cx="914400" cy="914400"/>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27B9564E-40CF-0443-AEDF-90D791CB704D}"/>
              </a:ext>
            </a:extLst>
          </p:cNvPr>
          <p:cNvGrpSpPr/>
          <p:nvPr/>
        </p:nvGrpSpPr>
        <p:grpSpPr>
          <a:xfrm>
            <a:off x="9217832" y="2634100"/>
            <a:ext cx="672144" cy="627605"/>
            <a:chOff x="2499352" y="4172995"/>
            <a:chExt cx="672144" cy="627605"/>
          </a:xfrm>
        </p:grpSpPr>
        <p:sp>
          <p:nvSpPr>
            <p:cNvPr id="29" name="Oval 28">
              <a:extLst>
                <a:ext uri="{FF2B5EF4-FFF2-40B4-BE49-F238E27FC236}">
                  <a16:creationId xmlns:a16="http://schemas.microsoft.com/office/drawing/2014/main" id="{76432B60-6190-2C4C-A386-0D3C514319BB}"/>
                </a:ext>
              </a:extLst>
            </p:cNvPr>
            <p:cNvSpPr/>
            <p:nvPr/>
          </p:nvSpPr>
          <p:spPr>
            <a:xfrm>
              <a:off x="2499352" y="4172995"/>
              <a:ext cx="672144" cy="627605"/>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91B9F24D-4944-664D-9DFE-8F7DE34E711E}"/>
                </a:ext>
              </a:extLst>
            </p:cNvPr>
            <p:cNvPicPr>
              <a:picLocks noChangeAspect="1"/>
            </p:cNvPicPr>
            <p:nvPr/>
          </p:nvPicPr>
          <p:blipFill>
            <a:blip r:embed="rId3"/>
            <a:stretch>
              <a:fillRect/>
            </a:stretch>
          </p:blipFill>
          <p:spPr>
            <a:xfrm>
              <a:off x="2611961" y="4263334"/>
              <a:ext cx="446927" cy="446927"/>
            </a:xfrm>
            <a:prstGeom prst="rect">
              <a:avLst/>
            </a:prstGeom>
          </p:spPr>
        </p:pic>
      </p:grpSp>
      <p:sp>
        <p:nvSpPr>
          <p:cNvPr id="17" name="Rounded Rectangle 16">
            <a:extLst>
              <a:ext uri="{FF2B5EF4-FFF2-40B4-BE49-F238E27FC236}">
                <a16:creationId xmlns:a16="http://schemas.microsoft.com/office/drawing/2014/main" id="{2553EBA8-D8E3-9E47-A6F0-35688E9DCA19}"/>
              </a:ext>
            </a:extLst>
          </p:cNvPr>
          <p:cNvSpPr/>
          <p:nvPr/>
        </p:nvSpPr>
        <p:spPr>
          <a:xfrm>
            <a:off x="717323" y="2895409"/>
            <a:ext cx="694441" cy="528637"/>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PII</a:t>
            </a:r>
          </a:p>
        </p:txBody>
      </p:sp>
      <p:sp>
        <p:nvSpPr>
          <p:cNvPr id="20" name="Rectangle 19">
            <a:extLst>
              <a:ext uri="{FF2B5EF4-FFF2-40B4-BE49-F238E27FC236}">
                <a16:creationId xmlns:a16="http://schemas.microsoft.com/office/drawing/2014/main" id="{D486E6E3-5B28-1243-9F0E-3A8D253B9C5D}"/>
              </a:ext>
            </a:extLst>
          </p:cNvPr>
          <p:cNvSpPr/>
          <p:nvPr/>
        </p:nvSpPr>
        <p:spPr>
          <a:xfrm>
            <a:off x="10229003" y="2505404"/>
            <a:ext cx="914400" cy="914400"/>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8D61C1E8-7053-4D4A-8F57-88A70B72B3AE}"/>
              </a:ext>
            </a:extLst>
          </p:cNvPr>
          <p:cNvSpPr txBox="1"/>
          <p:nvPr/>
        </p:nvSpPr>
        <p:spPr>
          <a:xfrm>
            <a:off x="8902892" y="3967344"/>
            <a:ext cx="1302023" cy="369332"/>
          </a:xfrm>
          <a:prstGeom prst="rect">
            <a:avLst/>
          </a:prstGeom>
          <a:noFill/>
        </p:spPr>
        <p:txBody>
          <a:bodyPr wrap="none" rtlCol="0">
            <a:spAutoFit/>
          </a:bodyPr>
          <a:lstStyle/>
          <a:p>
            <a:r>
              <a:rPr lang="en-US" dirty="0"/>
              <a:t>Data Center</a:t>
            </a:r>
          </a:p>
        </p:txBody>
      </p:sp>
      <p:sp>
        <p:nvSpPr>
          <p:cNvPr id="34" name="Cloud 33">
            <a:extLst>
              <a:ext uri="{FF2B5EF4-FFF2-40B4-BE49-F238E27FC236}">
                <a16:creationId xmlns:a16="http://schemas.microsoft.com/office/drawing/2014/main" id="{203AFC59-92E2-E449-B274-776E798D8B72}"/>
              </a:ext>
            </a:extLst>
          </p:cNvPr>
          <p:cNvSpPr/>
          <p:nvPr/>
        </p:nvSpPr>
        <p:spPr>
          <a:xfrm>
            <a:off x="2741666" y="2048204"/>
            <a:ext cx="1857375" cy="1648813"/>
          </a:xfrm>
          <a:prstGeom prst="cloud">
            <a:avLst/>
          </a:prstGeom>
          <a:solidFill>
            <a:schemeClr val="bg1">
              <a:lumMod val="9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0B23F8F3-2FC8-AB4E-A73D-166F64C89302}"/>
              </a:ext>
            </a:extLst>
          </p:cNvPr>
          <p:cNvSpPr txBox="1"/>
          <p:nvPr/>
        </p:nvSpPr>
        <p:spPr>
          <a:xfrm>
            <a:off x="3032514" y="3966904"/>
            <a:ext cx="1219436" cy="369332"/>
          </a:xfrm>
          <a:prstGeom prst="rect">
            <a:avLst/>
          </a:prstGeom>
          <a:noFill/>
        </p:spPr>
        <p:txBody>
          <a:bodyPr wrap="none" rtlCol="0">
            <a:spAutoFit/>
          </a:bodyPr>
          <a:lstStyle/>
          <a:p>
            <a:pPr algn="ctr"/>
            <a:r>
              <a:rPr lang="en-US" dirty="0"/>
              <a:t>Censorship</a:t>
            </a:r>
          </a:p>
        </p:txBody>
      </p:sp>
      <p:cxnSp>
        <p:nvCxnSpPr>
          <p:cNvPr id="48" name="Curved Connector 47">
            <a:extLst>
              <a:ext uri="{FF2B5EF4-FFF2-40B4-BE49-F238E27FC236}">
                <a16:creationId xmlns:a16="http://schemas.microsoft.com/office/drawing/2014/main" id="{B77718B6-A67B-6D41-A978-E4E240E8CB1A}"/>
              </a:ext>
            </a:extLst>
          </p:cNvPr>
          <p:cNvCxnSpPr>
            <a:cxnSpLocks/>
            <a:stCxn id="29" idx="4"/>
            <a:endCxn id="58" idx="6"/>
          </p:cNvCxnSpPr>
          <p:nvPr/>
        </p:nvCxnSpPr>
        <p:spPr>
          <a:xfrm rot="5400000" flipH="1">
            <a:off x="7991414" y="1699215"/>
            <a:ext cx="389094" cy="2735887"/>
          </a:xfrm>
          <a:prstGeom prst="curvedConnector4">
            <a:avLst>
              <a:gd name="adj1" fmla="val -128520"/>
              <a:gd name="adj2" fmla="val 66587"/>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nvGrpSpPr>
          <p:cNvPr id="50" name="Group 49">
            <a:extLst>
              <a:ext uri="{FF2B5EF4-FFF2-40B4-BE49-F238E27FC236}">
                <a16:creationId xmlns:a16="http://schemas.microsoft.com/office/drawing/2014/main" id="{D6B0FFD5-A2A4-B34D-98DB-1C253D72DB0A}"/>
              </a:ext>
            </a:extLst>
          </p:cNvPr>
          <p:cNvGrpSpPr/>
          <p:nvPr/>
        </p:nvGrpSpPr>
        <p:grpSpPr>
          <a:xfrm>
            <a:off x="3409018" y="4883124"/>
            <a:ext cx="457201" cy="704196"/>
            <a:chOff x="1941784" y="3216162"/>
            <a:chExt cx="457201" cy="704196"/>
          </a:xfrm>
          <a:solidFill>
            <a:schemeClr val="accent2">
              <a:lumMod val="75000"/>
            </a:schemeClr>
          </a:solidFill>
        </p:grpSpPr>
        <p:sp>
          <p:nvSpPr>
            <p:cNvPr id="51" name="Delay 50">
              <a:extLst>
                <a:ext uri="{FF2B5EF4-FFF2-40B4-BE49-F238E27FC236}">
                  <a16:creationId xmlns:a16="http://schemas.microsoft.com/office/drawing/2014/main" id="{EABFC5E8-B136-6946-AC4C-8E455AFDAC94}"/>
                </a:ext>
              </a:extLst>
            </p:cNvPr>
            <p:cNvSpPr/>
            <p:nvPr/>
          </p:nvSpPr>
          <p:spPr>
            <a:xfrm rot="16200000">
              <a:off x="1940469" y="3461841"/>
              <a:ext cx="459832" cy="457201"/>
            </a:xfrm>
            <a:prstGeom prst="flowChartDelay">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8FDFF91C-ED0C-CE49-B803-A99AC17C8158}"/>
                </a:ext>
              </a:extLst>
            </p:cNvPr>
            <p:cNvSpPr/>
            <p:nvPr/>
          </p:nvSpPr>
          <p:spPr>
            <a:xfrm>
              <a:off x="1999592" y="3216162"/>
              <a:ext cx="341587" cy="32582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4" name="Rounded Rectangle 53">
            <a:extLst>
              <a:ext uri="{FF2B5EF4-FFF2-40B4-BE49-F238E27FC236}">
                <a16:creationId xmlns:a16="http://schemas.microsoft.com/office/drawing/2014/main" id="{BDA72A26-54D2-9D4F-BB3C-65537AF32227}"/>
              </a:ext>
            </a:extLst>
          </p:cNvPr>
          <p:cNvSpPr/>
          <p:nvPr/>
        </p:nvSpPr>
        <p:spPr>
          <a:xfrm>
            <a:off x="2584760" y="5046034"/>
            <a:ext cx="694441" cy="528637"/>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PII</a:t>
            </a:r>
          </a:p>
        </p:txBody>
      </p:sp>
      <p:cxnSp>
        <p:nvCxnSpPr>
          <p:cNvPr id="55" name="Curved Connector 54">
            <a:extLst>
              <a:ext uri="{FF2B5EF4-FFF2-40B4-BE49-F238E27FC236}">
                <a16:creationId xmlns:a16="http://schemas.microsoft.com/office/drawing/2014/main" id="{7A5C14BC-9D79-BB4E-A9C7-8D7D1D60E5F2}"/>
              </a:ext>
            </a:extLst>
          </p:cNvPr>
          <p:cNvCxnSpPr>
            <a:cxnSpLocks/>
            <a:stCxn id="58" idx="1"/>
            <a:endCxn id="4" idx="2"/>
          </p:cNvCxnSpPr>
          <p:nvPr/>
        </p:nvCxnSpPr>
        <p:spPr>
          <a:xfrm rot="16200000" flipH="1" flipV="1">
            <a:off x="3295990" y="1056435"/>
            <a:ext cx="881445" cy="3347908"/>
          </a:xfrm>
          <a:prstGeom prst="curvedConnector4">
            <a:avLst>
              <a:gd name="adj1" fmla="val -25935"/>
              <a:gd name="adj2" fmla="val 53587"/>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2" name="Group 61">
            <a:extLst>
              <a:ext uri="{FF2B5EF4-FFF2-40B4-BE49-F238E27FC236}">
                <a16:creationId xmlns:a16="http://schemas.microsoft.com/office/drawing/2014/main" id="{43271CE8-B702-AB43-8BCC-24B82B9406F7}"/>
              </a:ext>
            </a:extLst>
          </p:cNvPr>
          <p:cNvGrpSpPr/>
          <p:nvPr/>
        </p:nvGrpSpPr>
        <p:grpSpPr>
          <a:xfrm>
            <a:off x="5169204" y="2048204"/>
            <a:ext cx="1648813" cy="1648813"/>
            <a:chOff x="5169204" y="2905455"/>
            <a:chExt cx="1648813" cy="1648813"/>
          </a:xfrm>
        </p:grpSpPr>
        <p:sp>
          <p:nvSpPr>
            <p:cNvPr id="58" name="Oval 57">
              <a:extLst>
                <a:ext uri="{FF2B5EF4-FFF2-40B4-BE49-F238E27FC236}">
                  <a16:creationId xmlns:a16="http://schemas.microsoft.com/office/drawing/2014/main" id="{86416C4E-95CA-A74E-B417-65BE73EC4287}"/>
                </a:ext>
              </a:extLst>
            </p:cNvPr>
            <p:cNvSpPr/>
            <p:nvPr/>
          </p:nvSpPr>
          <p:spPr>
            <a:xfrm>
              <a:off x="5169204" y="2905455"/>
              <a:ext cx="1648813" cy="1648813"/>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DA58132A-F0F3-A840-97CD-7ADB036AA8D3}"/>
                </a:ext>
              </a:extLst>
            </p:cNvPr>
            <p:cNvSpPr/>
            <p:nvPr/>
          </p:nvSpPr>
          <p:spPr>
            <a:xfrm>
              <a:off x="5364759" y="3088748"/>
              <a:ext cx="1271201" cy="1271201"/>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34C87754-A2CA-1C4A-8934-4837E0004AB0}"/>
                </a:ext>
              </a:extLst>
            </p:cNvPr>
            <p:cNvSpPr/>
            <p:nvPr/>
          </p:nvSpPr>
          <p:spPr>
            <a:xfrm>
              <a:off x="5549432" y="3276443"/>
              <a:ext cx="901853" cy="901853"/>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D1BC2B7D-6F3A-8D43-93E1-901E2B9D5E1F}"/>
                </a:ext>
              </a:extLst>
            </p:cNvPr>
            <p:cNvSpPr/>
            <p:nvPr/>
          </p:nvSpPr>
          <p:spPr>
            <a:xfrm>
              <a:off x="5722312" y="3456642"/>
              <a:ext cx="541654" cy="54165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172EBBEB-CC9E-CF42-BC3C-589EBF7E10F7}"/>
              </a:ext>
            </a:extLst>
          </p:cNvPr>
          <p:cNvSpPr txBox="1"/>
          <p:nvPr/>
        </p:nvSpPr>
        <p:spPr>
          <a:xfrm>
            <a:off x="5313550" y="3994532"/>
            <a:ext cx="1712008" cy="369332"/>
          </a:xfrm>
          <a:prstGeom prst="rect">
            <a:avLst/>
          </a:prstGeom>
          <a:noFill/>
        </p:spPr>
        <p:txBody>
          <a:bodyPr wrap="none" rtlCol="0">
            <a:spAutoFit/>
          </a:bodyPr>
          <a:lstStyle/>
          <a:p>
            <a:pPr algn="ctr"/>
            <a:r>
              <a:rPr lang="en-US" dirty="0"/>
              <a:t>Privacy Network</a:t>
            </a:r>
          </a:p>
        </p:txBody>
      </p:sp>
      <p:cxnSp>
        <p:nvCxnSpPr>
          <p:cNvPr id="35" name="Curved Connector 34">
            <a:extLst>
              <a:ext uri="{FF2B5EF4-FFF2-40B4-BE49-F238E27FC236}">
                <a16:creationId xmlns:a16="http://schemas.microsoft.com/office/drawing/2014/main" id="{98B24DE5-84E6-774F-887A-D6DE1960FC68}"/>
              </a:ext>
            </a:extLst>
          </p:cNvPr>
          <p:cNvCxnSpPr>
            <a:cxnSpLocks/>
            <a:stCxn id="58" idx="7"/>
            <a:endCxn id="38" idx="1"/>
          </p:cNvCxnSpPr>
          <p:nvPr/>
        </p:nvCxnSpPr>
        <p:spPr>
          <a:xfrm rot="16200000" flipH="1">
            <a:off x="6990619" y="1875602"/>
            <a:ext cx="661058" cy="1489189"/>
          </a:xfrm>
          <a:prstGeom prst="curvedConnector4">
            <a:avLst>
              <a:gd name="adj1" fmla="val -34581"/>
              <a:gd name="adj2" fmla="val 58107"/>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 name="Curved Connector 39">
            <a:extLst>
              <a:ext uri="{FF2B5EF4-FFF2-40B4-BE49-F238E27FC236}">
                <a16:creationId xmlns:a16="http://schemas.microsoft.com/office/drawing/2014/main" id="{D784C7A2-74F8-C045-944B-9172135CF5AA}"/>
              </a:ext>
            </a:extLst>
          </p:cNvPr>
          <p:cNvCxnSpPr>
            <a:cxnSpLocks/>
            <a:stCxn id="58" idx="3"/>
            <a:endCxn id="51" idx="2"/>
          </p:cNvCxnSpPr>
          <p:nvPr/>
        </p:nvCxnSpPr>
        <p:spPr>
          <a:xfrm rot="5400000">
            <a:off x="3687519" y="3634256"/>
            <a:ext cx="1901850" cy="1544447"/>
          </a:xfrm>
          <a:prstGeom prst="curvedConnector2">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Curved Connector 62">
            <a:extLst>
              <a:ext uri="{FF2B5EF4-FFF2-40B4-BE49-F238E27FC236}">
                <a16:creationId xmlns:a16="http://schemas.microsoft.com/office/drawing/2014/main" id="{443B4C90-963B-BC46-9AC6-9284042581F2}"/>
              </a:ext>
            </a:extLst>
          </p:cNvPr>
          <p:cNvCxnSpPr>
            <a:cxnSpLocks/>
            <a:stCxn id="58" idx="1"/>
            <a:endCxn id="58" idx="7"/>
          </p:cNvCxnSpPr>
          <p:nvPr/>
        </p:nvCxnSpPr>
        <p:spPr>
          <a:xfrm rot="5400000" flipH="1" flipV="1">
            <a:off x="5993610" y="1706724"/>
            <a:ext cx="12700" cy="1165887"/>
          </a:xfrm>
          <a:prstGeom prst="curvedConnector3">
            <a:avLst>
              <a:gd name="adj1" fmla="val -3723748"/>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Curved Connector 63">
            <a:extLst>
              <a:ext uri="{FF2B5EF4-FFF2-40B4-BE49-F238E27FC236}">
                <a16:creationId xmlns:a16="http://schemas.microsoft.com/office/drawing/2014/main" id="{9EE01195-F2FD-B542-A740-A6688B6FDD71}"/>
              </a:ext>
            </a:extLst>
          </p:cNvPr>
          <p:cNvCxnSpPr>
            <a:cxnSpLocks/>
            <a:stCxn id="58" idx="3"/>
            <a:endCxn id="58" idx="6"/>
          </p:cNvCxnSpPr>
          <p:nvPr/>
        </p:nvCxnSpPr>
        <p:spPr>
          <a:xfrm rot="5400000" flipH="1" flipV="1">
            <a:off x="5822870" y="2460408"/>
            <a:ext cx="582943" cy="1407350"/>
          </a:xfrm>
          <a:prstGeom prst="curvedConnector4">
            <a:avLst>
              <a:gd name="adj1" fmla="val 98281"/>
              <a:gd name="adj2" fmla="val 60407"/>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1B6F7F3-CBFD-D84A-8A5E-9CC1AF851550}"/>
              </a:ext>
            </a:extLst>
          </p:cNvPr>
          <p:cNvSpPr txBox="1"/>
          <p:nvPr/>
        </p:nvSpPr>
        <p:spPr>
          <a:xfrm>
            <a:off x="8592519" y="4883124"/>
            <a:ext cx="1922770" cy="1323439"/>
          </a:xfrm>
          <a:prstGeom prst="rect">
            <a:avLst/>
          </a:prstGeom>
          <a:noFill/>
        </p:spPr>
        <p:txBody>
          <a:bodyPr wrap="none" rtlCol="0">
            <a:spAutoFit/>
          </a:bodyPr>
          <a:lstStyle/>
          <a:p>
            <a:pPr algn="ctr"/>
            <a:r>
              <a:rPr lang="en-US" sz="1600" i="1" dirty="0">
                <a:solidFill>
                  <a:schemeClr val="tx1">
                    <a:lumMod val="50000"/>
                    <a:lumOff val="50000"/>
                  </a:schemeClr>
                </a:solidFill>
              </a:rPr>
              <a:t>Examples:</a:t>
            </a:r>
          </a:p>
          <a:p>
            <a:pPr algn="ctr"/>
            <a:r>
              <a:rPr lang="en-US" sz="1600" i="1" dirty="0">
                <a:solidFill>
                  <a:schemeClr val="tx1">
                    <a:lumMod val="50000"/>
                    <a:lumOff val="50000"/>
                  </a:schemeClr>
                </a:solidFill>
              </a:rPr>
              <a:t>LGBT</a:t>
            </a:r>
          </a:p>
          <a:p>
            <a:pPr algn="ctr"/>
            <a:r>
              <a:rPr lang="en-US" sz="1600" i="1" dirty="0">
                <a:solidFill>
                  <a:schemeClr val="tx1">
                    <a:lumMod val="50000"/>
                    <a:lumOff val="50000"/>
                  </a:schemeClr>
                </a:solidFill>
              </a:rPr>
              <a:t>Religious minority</a:t>
            </a:r>
          </a:p>
          <a:p>
            <a:pPr algn="ctr"/>
            <a:r>
              <a:rPr lang="en-US" sz="1600" i="1" dirty="0">
                <a:solidFill>
                  <a:schemeClr val="tx1">
                    <a:lumMod val="50000"/>
                    <a:lumOff val="50000"/>
                  </a:schemeClr>
                </a:solidFill>
              </a:rPr>
              <a:t>Democracy advocate</a:t>
            </a:r>
          </a:p>
          <a:p>
            <a:pPr algn="ctr"/>
            <a:r>
              <a:rPr lang="en-US" sz="1600" i="1" dirty="0">
                <a:solidFill>
                  <a:schemeClr val="tx1">
                    <a:lumMod val="50000"/>
                    <a:lumOff val="50000"/>
                  </a:schemeClr>
                </a:solidFill>
              </a:rPr>
              <a:t>Journalist</a:t>
            </a:r>
          </a:p>
        </p:txBody>
      </p:sp>
      <p:sp>
        <p:nvSpPr>
          <p:cNvPr id="38" name="Rounded Rectangle 37">
            <a:extLst>
              <a:ext uri="{FF2B5EF4-FFF2-40B4-BE49-F238E27FC236}">
                <a16:creationId xmlns:a16="http://schemas.microsoft.com/office/drawing/2014/main" id="{7E7FC4BC-5FA0-354F-BA1F-DD91F1155EB2}"/>
              </a:ext>
            </a:extLst>
          </p:cNvPr>
          <p:cNvSpPr/>
          <p:nvPr/>
        </p:nvSpPr>
        <p:spPr>
          <a:xfrm>
            <a:off x="8065743" y="2686406"/>
            <a:ext cx="694441" cy="528637"/>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PII</a:t>
            </a:r>
          </a:p>
        </p:txBody>
      </p:sp>
      <p:cxnSp>
        <p:nvCxnSpPr>
          <p:cNvPr id="39" name="Straight Connector 38">
            <a:extLst>
              <a:ext uri="{FF2B5EF4-FFF2-40B4-BE49-F238E27FC236}">
                <a16:creationId xmlns:a16="http://schemas.microsoft.com/office/drawing/2014/main" id="{D84B6817-A433-3B43-A961-C770784952A2}"/>
              </a:ext>
            </a:extLst>
          </p:cNvPr>
          <p:cNvCxnSpPr>
            <a:cxnSpLocks/>
            <a:stCxn id="29" idx="2"/>
            <a:endCxn id="38" idx="3"/>
          </p:cNvCxnSpPr>
          <p:nvPr/>
        </p:nvCxnSpPr>
        <p:spPr>
          <a:xfrm flipH="1">
            <a:off x="8760184" y="2947903"/>
            <a:ext cx="457648" cy="2822"/>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14937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6B798-95F5-2B4A-AB0E-18A579F6E844}"/>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566537E9-362F-BF4A-8217-33EAE1CCD397}"/>
              </a:ext>
            </a:extLst>
          </p:cNvPr>
          <p:cNvSpPr>
            <a:spLocks noGrp="1"/>
          </p:cNvSpPr>
          <p:nvPr>
            <p:ph idx="1"/>
          </p:nvPr>
        </p:nvSpPr>
        <p:spPr/>
        <p:txBody>
          <a:bodyPr>
            <a:normAutofit/>
          </a:bodyPr>
          <a:lstStyle/>
          <a:p>
            <a:r>
              <a:rPr lang="en-US" dirty="0"/>
              <a:t>Can malware’s use of evasive technology be further characterized?</a:t>
            </a:r>
          </a:p>
          <a:p>
            <a:r>
              <a:rPr lang="en-US" dirty="0"/>
              <a:t>Can evasive technologies prevent malware from utilizing their services without reducing privacy for other users?</a:t>
            </a:r>
          </a:p>
          <a:p>
            <a:r>
              <a:rPr lang="en-US" dirty="0"/>
              <a:t>Can an evasive client or OS provide a strong assurance of the absence of malicious/unauthorized communication to its user or admin?</a:t>
            </a:r>
          </a:p>
          <a:p>
            <a:r>
              <a:rPr lang="en-US" dirty="0"/>
              <a:t>How can protocol designers prevent or mitigate malicious uses?</a:t>
            </a:r>
          </a:p>
          <a:p>
            <a:endParaRPr lang="en-US" dirty="0"/>
          </a:p>
        </p:txBody>
      </p:sp>
    </p:spTree>
    <p:extLst>
      <p:ext uri="{BB962C8B-B14F-4D97-AF65-F5344CB8AC3E}">
        <p14:creationId xmlns:p14="http://schemas.microsoft.com/office/powerpoint/2010/main" val="31312655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209D3-F5BC-4F42-95DA-B38EE679D997}"/>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4BB55136-A334-9646-9255-05531D3804BA}"/>
              </a:ext>
            </a:extLst>
          </p:cNvPr>
          <p:cNvSpPr>
            <a:spLocks noGrp="1"/>
          </p:cNvSpPr>
          <p:nvPr>
            <p:ph idx="1"/>
          </p:nvPr>
        </p:nvSpPr>
        <p:spPr/>
        <p:txBody>
          <a:bodyPr>
            <a:normAutofit/>
          </a:bodyPr>
          <a:lstStyle/>
          <a:p>
            <a:r>
              <a:rPr lang="en-US" dirty="0"/>
              <a:t>We need to defend against </a:t>
            </a:r>
            <a:r>
              <a:rPr lang="en-US" i="1" dirty="0"/>
              <a:t>all</a:t>
            </a:r>
            <a:r>
              <a:rPr lang="en-US" dirty="0"/>
              <a:t> threats to privacy and security</a:t>
            </a:r>
          </a:p>
          <a:p>
            <a:r>
              <a:rPr lang="en-US" dirty="0"/>
              <a:t>Evasive communication techniques are used by malicious actors</a:t>
            </a:r>
          </a:p>
          <a:p>
            <a:r>
              <a:rPr lang="en-US" dirty="0"/>
              <a:t>Open research questions</a:t>
            </a:r>
          </a:p>
        </p:txBody>
      </p:sp>
    </p:spTree>
    <p:extLst>
      <p:ext uri="{BB962C8B-B14F-4D97-AF65-F5344CB8AC3E}">
        <p14:creationId xmlns:p14="http://schemas.microsoft.com/office/powerpoint/2010/main" val="18211742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5E0BBF2-06BB-8748-8254-80BC0A7E5455}"/>
              </a:ext>
            </a:extLst>
          </p:cNvPr>
          <p:cNvSpPr>
            <a:spLocks noGrp="1"/>
          </p:cNvSpPr>
          <p:nvPr>
            <p:ph type="title"/>
          </p:nvPr>
        </p:nvSpPr>
        <p:spPr/>
        <p:txBody>
          <a:bodyPr/>
          <a:lstStyle/>
          <a:p>
            <a:pPr algn="ctr"/>
            <a:r>
              <a:rPr lang="en-US" dirty="0"/>
              <a:t>THANKS</a:t>
            </a:r>
          </a:p>
        </p:txBody>
      </p:sp>
      <p:sp>
        <p:nvSpPr>
          <p:cNvPr id="5" name="Text Placeholder 4">
            <a:extLst>
              <a:ext uri="{FF2B5EF4-FFF2-40B4-BE49-F238E27FC236}">
                <a16:creationId xmlns:a16="http://schemas.microsoft.com/office/drawing/2014/main" id="{0CFB5788-498D-0245-B030-CC3994CF581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273770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8B08BF3-4F8B-1741-B0A7-35DDB53E2352}"/>
              </a:ext>
            </a:extLst>
          </p:cNvPr>
          <p:cNvSpPr/>
          <p:nvPr/>
        </p:nvSpPr>
        <p:spPr>
          <a:xfrm>
            <a:off x="2358969" y="3102186"/>
            <a:ext cx="914400" cy="9144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B0E29FC-D884-5D4C-81FA-96399BBCC9A9}"/>
              </a:ext>
            </a:extLst>
          </p:cNvPr>
          <p:cNvSpPr/>
          <p:nvPr/>
        </p:nvSpPr>
        <p:spPr>
          <a:xfrm>
            <a:off x="8891151" y="3102186"/>
            <a:ext cx="914400" cy="9144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CF3A7-1804-2548-9373-5075FCC2C1DE}"/>
              </a:ext>
            </a:extLst>
          </p:cNvPr>
          <p:cNvSpPr>
            <a:spLocks noGrp="1"/>
          </p:cNvSpPr>
          <p:nvPr>
            <p:ph type="title"/>
          </p:nvPr>
        </p:nvSpPr>
        <p:spPr>
          <a:xfrm>
            <a:off x="955637" y="383201"/>
            <a:ext cx="10253246" cy="2933962"/>
          </a:xfrm>
        </p:spPr>
        <p:txBody>
          <a:bodyPr>
            <a:normAutofit/>
          </a:bodyPr>
          <a:lstStyle/>
          <a:p>
            <a:pPr lvl="0" algn="ctr"/>
            <a:r>
              <a:rPr lang="en-US" sz="3600" dirty="0"/>
              <a:t>Privacy is a human right, and encrypted communication is a cornerstone of modern society</a:t>
            </a:r>
            <a:br>
              <a:rPr lang="en-US" sz="3600" dirty="0"/>
            </a:br>
            <a:endParaRPr lang="en-US" sz="3600" dirty="0"/>
          </a:p>
        </p:txBody>
      </p:sp>
      <p:grpSp>
        <p:nvGrpSpPr>
          <p:cNvPr id="7" name="Group 6">
            <a:extLst>
              <a:ext uri="{FF2B5EF4-FFF2-40B4-BE49-F238E27FC236}">
                <a16:creationId xmlns:a16="http://schemas.microsoft.com/office/drawing/2014/main" id="{CA374B4F-1780-954A-B997-8F3D12BA08E0}"/>
              </a:ext>
            </a:extLst>
          </p:cNvPr>
          <p:cNvGrpSpPr/>
          <p:nvPr/>
        </p:nvGrpSpPr>
        <p:grpSpPr>
          <a:xfrm>
            <a:off x="1423547" y="3142915"/>
            <a:ext cx="457201" cy="704196"/>
            <a:chOff x="1941784" y="3216162"/>
            <a:chExt cx="457201" cy="704196"/>
          </a:xfrm>
        </p:grpSpPr>
        <p:sp>
          <p:nvSpPr>
            <p:cNvPr id="4" name="Delay 3">
              <a:extLst>
                <a:ext uri="{FF2B5EF4-FFF2-40B4-BE49-F238E27FC236}">
                  <a16:creationId xmlns:a16="http://schemas.microsoft.com/office/drawing/2014/main" id="{6A6EA546-2EA2-CA4F-A30F-C526EB9BBEC0}"/>
                </a:ext>
              </a:extLst>
            </p:cNvPr>
            <p:cNvSpPr/>
            <p:nvPr/>
          </p:nvSpPr>
          <p:spPr>
            <a:xfrm rot="16200000">
              <a:off x="1940469" y="3461841"/>
              <a:ext cx="459832" cy="457201"/>
            </a:xfrm>
            <a:prstGeom prst="flowChartDelay">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C9F268A0-CF9B-544E-8C7C-46477F2ADCD0}"/>
                </a:ext>
              </a:extLst>
            </p:cNvPr>
            <p:cNvSpPr/>
            <p:nvPr/>
          </p:nvSpPr>
          <p:spPr>
            <a:xfrm>
              <a:off x="1999592" y="3216162"/>
              <a:ext cx="341587" cy="325820"/>
            </a:xfrm>
            <a:prstGeom prst="ellipse">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Can 8">
            <a:extLst>
              <a:ext uri="{FF2B5EF4-FFF2-40B4-BE49-F238E27FC236}">
                <a16:creationId xmlns:a16="http://schemas.microsoft.com/office/drawing/2014/main" id="{DDF278E4-BD65-1847-ADE5-3754B232FE64}"/>
              </a:ext>
            </a:extLst>
          </p:cNvPr>
          <p:cNvSpPr/>
          <p:nvPr/>
        </p:nvSpPr>
        <p:spPr>
          <a:xfrm rot="16200000">
            <a:off x="5910150" y="511387"/>
            <a:ext cx="344220" cy="6095999"/>
          </a:xfrm>
          <a:prstGeom prst="can">
            <a:avLst>
              <a:gd name="adj" fmla="val 58587"/>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72E3B32-3139-B74F-ADD1-2FE601F3672F}"/>
              </a:ext>
            </a:extLst>
          </p:cNvPr>
          <p:cNvGrpSpPr/>
          <p:nvPr/>
        </p:nvGrpSpPr>
        <p:grpSpPr>
          <a:xfrm>
            <a:off x="3570482" y="4022964"/>
            <a:ext cx="457201" cy="704196"/>
            <a:chOff x="1941784" y="3216162"/>
            <a:chExt cx="457201" cy="704196"/>
          </a:xfrm>
          <a:solidFill>
            <a:schemeClr val="accent2">
              <a:lumMod val="75000"/>
            </a:schemeClr>
          </a:solidFill>
        </p:grpSpPr>
        <p:sp>
          <p:nvSpPr>
            <p:cNvPr id="12" name="Delay 11">
              <a:extLst>
                <a:ext uri="{FF2B5EF4-FFF2-40B4-BE49-F238E27FC236}">
                  <a16:creationId xmlns:a16="http://schemas.microsoft.com/office/drawing/2014/main" id="{B2DEAE83-0A56-3B4D-A5F6-C4968A428D92}"/>
                </a:ext>
              </a:extLst>
            </p:cNvPr>
            <p:cNvSpPr/>
            <p:nvPr/>
          </p:nvSpPr>
          <p:spPr>
            <a:xfrm rot="16200000">
              <a:off x="1940469" y="3461841"/>
              <a:ext cx="459832" cy="457201"/>
            </a:xfrm>
            <a:prstGeom prst="flowChartDelay">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3CB1F39-1696-2C4F-A8C0-4A528A45469D}"/>
                </a:ext>
              </a:extLst>
            </p:cNvPr>
            <p:cNvSpPr/>
            <p:nvPr/>
          </p:nvSpPr>
          <p:spPr>
            <a:xfrm>
              <a:off x="1999592" y="3216162"/>
              <a:ext cx="341587" cy="32582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E6B77E82-D042-D544-8FF6-2FB63A03885E}"/>
              </a:ext>
            </a:extLst>
          </p:cNvPr>
          <p:cNvGrpSpPr/>
          <p:nvPr/>
        </p:nvGrpSpPr>
        <p:grpSpPr>
          <a:xfrm>
            <a:off x="5150759" y="4022964"/>
            <a:ext cx="457201" cy="704196"/>
            <a:chOff x="1941784" y="3216162"/>
            <a:chExt cx="457201" cy="704196"/>
          </a:xfrm>
          <a:solidFill>
            <a:schemeClr val="accent2">
              <a:lumMod val="75000"/>
            </a:schemeClr>
          </a:solidFill>
        </p:grpSpPr>
        <p:sp>
          <p:nvSpPr>
            <p:cNvPr id="15" name="Delay 14">
              <a:extLst>
                <a:ext uri="{FF2B5EF4-FFF2-40B4-BE49-F238E27FC236}">
                  <a16:creationId xmlns:a16="http://schemas.microsoft.com/office/drawing/2014/main" id="{99D14E35-3996-6348-849F-D2743A9C5BCA}"/>
                </a:ext>
              </a:extLst>
            </p:cNvPr>
            <p:cNvSpPr/>
            <p:nvPr/>
          </p:nvSpPr>
          <p:spPr>
            <a:xfrm rot="16200000">
              <a:off x="1940469" y="3461841"/>
              <a:ext cx="459832" cy="457201"/>
            </a:xfrm>
            <a:prstGeom prst="flowChartDelay">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D17AAAF-9524-B745-AAD7-72CEC2B11DF5}"/>
                </a:ext>
              </a:extLst>
            </p:cNvPr>
            <p:cNvSpPr/>
            <p:nvPr/>
          </p:nvSpPr>
          <p:spPr>
            <a:xfrm>
              <a:off x="1999592" y="3216162"/>
              <a:ext cx="341587" cy="32582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18BE85A3-8C5F-8D49-8421-277ADFBFADEE}"/>
              </a:ext>
            </a:extLst>
          </p:cNvPr>
          <p:cNvGrpSpPr/>
          <p:nvPr/>
        </p:nvGrpSpPr>
        <p:grpSpPr>
          <a:xfrm>
            <a:off x="6731036" y="4022964"/>
            <a:ext cx="457201" cy="704196"/>
            <a:chOff x="1941784" y="3216162"/>
            <a:chExt cx="457201" cy="704196"/>
          </a:xfrm>
          <a:solidFill>
            <a:schemeClr val="accent2">
              <a:lumMod val="75000"/>
            </a:schemeClr>
          </a:solidFill>
        </p:grpSpPr>
        <p:sp>
          <p:nvSpPr>
            <p:cNvPr id="18" name="Delay 17">
              <a:extLst>
                <a:ext uri="{FF2B5EF4-FFF2-40B4-BE49-F238E27FC236}">
                  <a16:creationId xmlns:a16="http://schemas.microsoft.com/office/drawing/2014/main" id="{A0C73A0A-ABA1-4446-A39B-8154F4835B16}"/>
                </a:ext>
              </a:extLst>
            </p:cNvPr>
            <p:cNvSpPr/>
            <p:nvPr/>
          </p:nvSpPr>
          <p:spPr>
            <a:xfrm rot="16200000">
              <a:off x="1940469" y="3461841"/>
              <a:ext cx="459832" cy="457201"/>
            </a:xfrm>
            <a:prstGeom prst="flowChartDelay">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0E3EB81-D1DF-DF4E-A844-3F931B5723AE}"/>
                </a:ext>
              </a:extLst>
            </p:cNvPr>
            <p:cNvSpPr/>
            <p:nvPr/>
          </p:nvSpPr>
          <p:spPr>
            <a:xfrm>
              <a:off x="1999592" y="3216162"/>
              <a:ext cx="341587" cy="32582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ABFD17A3-9DBD-E04C-BA2F-5663B1375B7B}"/>
              </a:ext>
            </a:extLst>
          </p:cNvPr>
          <p:cNvGrpSpPr/>
          <p:nvPr/>
        </p:nvGrpSpPr>
        <p:grpSpPr>
          <a:xfrm>
            <a:off x="8311312" y="4022964"/>
            <a:ext cx="457201" cy="704196"/>
            <a:chOff x="1941784" y="3216162"/>
            <a:chExt cx="457201" cy="704196"/>
          </a:xfrm>
          <a:solidFill>
            <a:schemeClr val="accent2">
              <a:lumMod val="75000"/>
            </a:schemeClr>
          </a:solidFill>
        </p:grpSpPr>
        <p:sp>
          <p:nvSpPr>
            <p:cNvPr id="21" name="Delay 20">
              <a:extLst>
                <a:ext uri="{FF2B5EF4-FFF2-40B4-BE49-F238E27FC236}">
                  <a16:creationId xmlns:a16="http://schemas.microsoft.com/office/drawing/2014/main" id="{0924EFAF-6CBF-444B-A37F-59086E90EF85}"/>
                </a:ext>
              </a:extLst>
            </p:cNvPr>
            <p:cNvSpPr/>
            <p:nvPr/>
          </p:nvSpPr>
          <p:spPr>
            <a:xfrm rot="16200000">
              <a:off x="1940469" y="3461841"/>
              <a:ext cx="459832" cy="457201"/>
            </a:xfrm>
            <a:prstGeom prst="flowChartDelay">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57A5DF29-CEC7-0544-BB9A-11601E5AA17F}"/>
                </a:ext>
              </a:extLst>
            </p:cNvPr>
            <p:cNvSpPr/>
            <p:nvPr/>
          </p:nvSpPr>
          <p:spPr>
            <a:xfrm>
              <a:off x="1999592" y="3216162"/>
              <a:ext cx="341587" cy="32582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6167DD31-5936-4C41-84E0-690BBD9A1DC4}"/>
              </a:ext>
            </a:extLst>
          </p:cNvPr>
          <p:cNvSpPr txBox="1"/>
          <p:nvPr/>
        </p:nvSpPr>
        <p:spPr>
          <a:xfrm>
            <a:off x="4729662" y="4771099"/>
            <a:ext cx="1400896" cy="369332"/>
          </a:xfrm>
          <a:prstGeom prst="rect">
            <a:avLst/>
          </a:prstGeom>
          <a:noFill/>
        </p:spPr>
        <p:txBody>
          <a:bodyPr wrap="none" rtlCol="0">
            <a:spAutoFit/>
          </a:bodyPr>
          <a:lstStyle/>
          <a:p>
            <a:pPr algn="ctr"/>
            <a:r>
              <a:rPr lang="en-US" dirty="0"/>
              <a:t>Corporations</a:t>
            </a:r>
          </a:p>
        </p:txBody>
      </p:sp>
      <p:sp>
        <p:nvSpPr>
          <p:cNvPr id="23" name="TextBox 22">
            <a:extLst>
              <a:ext uri="{FF2B5EF4-FFF2-40B4-BE49-F238E27FC236}">
                <a16:creationId xmlns:a16="http://schemas.microsoft.com/office/drawing/2014/main" id="{63F2F17B-F2B5-4A47-AF95-D47EF414AC6C}"/>
              </a:ext>
            </a:extLst>
          </p:cNvPr>
          <p:cNvSpPr txBox="1"/>
          <p:nvPr/>
        </p:nvSpPr>
        <p:spPr>
          <a:xfrm>
            <a:off x="6231200" y="4767754"/>
            <a:ext cx="1456874" cy="369332"/>
          </a:xfrm>
          <a:prstGeom prst="rect">
            <a:avLst/>
          </a:prstGeom>
          <a:noFill/>
        </p:spPr>
        <p:txBody>
          <a:bodyPr wrap="none" rtlCol="0">
            <a:spAutoFit/>
          </a:bodyPr>
          <a:lstStyle/>
          <a:p>
            <a:pPr algn="ctr"/>
            <a:r>
              <a:rPr lang="en-US" dirty="0"/>
              <a:t>Governments</a:t>
            </a:r>
          </a:p>
        </p:txBody>
      </p:sp>
      <p:sp>
        <p:nvSpPr>
          <p:cNvPr id="24" name="TextBox 23">
            <a:extLst>
              <a:ext uri="{FF2B5EF4-FFF2-40B4-BE49-F238E27FC236}">
                <a16:creationId xmlns:a16="http://schemas.microsoft.com/office/drawing/2014/main" id="{6D9F44D7-26B0-224F-9B63-A65FB3796A68}"/>
              </a:ext>
            </a:extLst>
          </p:cNvPr>
          <p:cNvSpPr txBox="1"/>
          <p:nvPr/>
        </p:nvSpPr>
        <p:spPr>
          <a:xfrm>
            <a:off x="1100554" y="3946796"/>
            <a:ext cx="1103187" cy="369332"/>
          </a:xfrm>
          <a:prstGeom prst="rect">
            <a:avLst/>
          </a:prstGeom>
          <a:noFill/>
        </p:spPr>
        <p:txBody>
          <a:bodyPr wrap="none" rtlCol="0">
            <a:spAutoFit/>
          </a:bodyPr>
          <a:lstStyle/>
          <a:p>
            <a:r>
              <a:rPr lang="en-US" dirty="0"/>
              <a:t>Individual</a:t>
            </a:r>
          </a:p>
        </p:txBody>
      </p:sp>
      <p:sp>
        <p:nvSpPr>
          <p:cNvPr id="25" name="TextBox 24">
            <a:extLst>
              <a:ext uri="{FF2B5EF4-FFF2-40B4-BE49-F238E27FC236}">
                <a16:creationId xmlns:a16="http://schemas.microsoft.com/office/drawing/2014/main" id="{45C3313F-8C40-C744-BDF1-B911A7FFD1F5}"/>
              </a:ext>
            </a:extLst>
          </p:cNvPr>
          <p:cNvSpPr txBox="1"/>
          <p:nvPr/>
        </p:nvSpPr>
        <p:spPr>
          <a:xfrm>
            <a:off x="9980282" y="3946796"/>
            <a:ext cx="1373518" cy="369332"/>
          </a:xfrm>
          <a:prstGeom prst="rect">
            <a:avLst/>
          </a:prstGeom>
          <a:noFill/>
        </p:spPr>
        <p:txBody>
          <a:bodyPr wrap="none" rtlCol="0">
            <a:spAutoFit/>
          </a:bodyPr>
          <a:lstStyle/>
          <a:p>
            <a:r>
              <a:rPr lang="en-US" dirty="0"/>
              <a:t>Organization</a:t>
            </a:r>
          </a:p>
        </p:txBody>
      </p:sp>
      <p:sp>
        <p:nvSpPr>
          <p:cNvPr id="28" name="TextBox 27">
            <a:extLst>
              <a:ext uri="{FF2B5EF4-FFF2-40B4-BE49-F238E27FC236}">
                <a16:creationId xmlns:a16="http://schemas.microsoft.com/office/drawing/2014/main" id="{387494CA-1175-6D41-8763-9C8D30E038AB}"/>
              </a:ext>
            </a:extLst>
          </p:cNvPr>
          <p:cNvSpPr txBox="1"/>
          <p:nvPr/>
        </p:nvSpPr>
        <p:spPr>
          <a:xfrm>
            <a:off x="7933480" y="4767754"/>
            <a:ext cx="1192955" cy="369332"/>
          </a:xfrm>
          <a:prstGeom prst="rect">
            <a:avLst/>
          </a:prstGeom>
          <a:noFill/>
        </p:spPr>
        <p:txBody>
          <a:bodyPr wrap="none" rtlCol="0">
            <a:spAutoFit/>
          </a:bodyPr>
          <a:lstStyle/>
          <a:p>
            <a:pPr algn="ctr"/>
            <a:r>
              <a:rPr lang="en-US" dirty="0"/>
              <a:t>Individuals</a:t>
            </a:r>
          </a:p>
        </p:txBody>
      </p:sp>
      <p:sp>
        <p:nvSpPr>
          <p:cNvPr id="29" name="TextBox 28">
            <a:extLst>
              <a:ext uri="{FF2B5EF4-FFF2-40B4-BE49-F238E27FC236}">
                <a16:creationId xmlns:a16="http://schemas.microsoft.com/office/drawing/2014/main" id="{6FC793C2-69D6-0849-93D8-1AD2459690BB}"/>
              </a:ext>
            </a:extLst>
          </p:cNvPr>
          <p:cNvSpPr txBox="1"/>
          <p:nvPr/>
        </p:nvSpPr>
        <p:spPr>
          <a:xfrm>
            <a:off x="3303016" y="4771099"/>
            <a:ext cx="1053495" cy="369332"/>
          </a:xfrm>
          <a:prstGeom prst="rect">
            <a:avLst/>
          </a:prstGeom>
          <a:noFill/>
        </p:spPr>
        <p:txBody>
          <a:bodyPr wrap="none" rtlCol="0">
            <a:spAutoFit/>
          </a:bodyPr>
          <a:lstStyle/>
          <a:p>
            <a:pPr algn="ctr"/>
            <a:r>
              <a:rPr lang="en-US" dirty="0"/>
              <a:t>Criminals</a:t>
            </a:r>
          </a:p>
        </p:txBody>
      </p:sp>
      <p:sp>
        <p:nvSpPr>
          <p:cNvPr id="30" name="TextBox 29">
            <a:extLst>
              <a:ext uri="{FF2B5EF4-FFF2-40B4-BE49-F238E27FC236}">
                <a16:creationId xmlns:a16="http://schemas.microsoft.com/office/drawing/2014/main" id="{AC1D7026-A88C-7946-8FB0-D94C50DA8E2A}"/>
              </a:ext>
            </a:extLst>
          </p:cNvPr>
          <p:cNvSpPr txBox="1"/>
          <p:nvPr/>
        </p:nvSpPr>
        <p:spPr>
          <a:xfrm>
            <a:off x="3096645" y="5443596"/>
            <a:ext cx="1466235" cy="646331"/>
          </a:xfrm>
          <a:prstGeom prst="rect">
            <a:avLst/>
          </a:prstGeom>
          <a:noFill/>
        </p:spPr>
        <p:txBody>
          <a:bodyPr wrap="none" rtlCol="0">
            <a:spAutoFit/>
          </a:bodyPr>
          <a:lstStyle/>
          <a:p>
            <a:pPr algn="ctr"/>
            <a:r>
              <a:rPr lang="en-US" dirty="0" err="1">
                <a:solidFill>
                  <a:schemeClr val="bg2">
                    <a:lumMod val="90000"/>
                  </a:schemeClr>
                </a:solidFill>
              </a:rPr>
              <a:t>WiFi</a:t>
            </a:r>
            <a:endParaRPr lang="en-US" dirty="0">
              <a:solidFill>
                <a:schemeClr val="bg2">
                  <a:lumMod val="90000"/>
                </a:schemeClr>
              </a:solidFill>
            </a:endParaRPr>
          </a:p>
          <a:p>
            <a:pPr algn="ctr"/>
            <a:r>
              <a:rPr lang="en-US" dirty="0">
                <a:solidFill>
                  <a:schemeClr val="bg2">
                    <a:lumMod val="90000"/>
                  </a:schemeClr>
                </a:solidFill>
              </a:rPr>
              <a:t>Eavesdropper</a:t>
            </a:r>
          </a:p>
        </p:txBody>
      </p:sp>
      <p:sp>
        <p:nvSpPr>
          <p:cNvPr id="31" name="TextBox 30">
            <a:extLst>
              <a:ext uri="{FF2B5EF4-FFF2-40B4-BE49-F238E27FC236}">
                <a16:creationId xmlns:a16="http://schemas.microsoft.com/office/drawing/2014/main" id="{F743EB42-EA29-3F4A-AFC5-063AF19E53F7}"/>
              </a:ext>
            </a:extLst>
          </p:cNvPr>
          <p:cNvSpPr txBox="1"/>
          <p:nvPr/>
        </p:nvSpPr>
        <p:spPr>
          <a:xfrm>
            <a:off x="4773266" y="5443596"/>
            <a:ext cx="1212190" cy="646331"/>
          </a:xfrm>
          <a:prstGeom prst="rect">
            <a:avLst/>
          </a:prstGeom>
          <a:noFill/>
        </p:spPr>
        <p:txBody>
          <a:bodyPr wrap="none" rtlCol="0">
            <a:spAutoFit/>
          </a:bodyPr>
          <a:lstStyle/>
          <a:p>
            <a:pPr algn="ctr"/>
            <a:r>
              <a:rPr lang="en-US" dirty="0">
                <a:solidFill>
                  <a:schemeClr val="bg2">
                    <a:lumMod val="90000"/>
                  </a:schemeClr>
                </a:solidFill>
              </a:rPr>
              <a:t>ISP Cookie </a:t>
            </a:r>
          </a:p>
          <a:p>
            <a:pPr algn="ctr"/>
            <a:r>
              <a:rPr lang="en-US" dirty="0">
                <a:solidFill>
                  <a:schemeClr val="bg2">
                    <a:lumMod val="90000"/>
                  </a:schemeClr>
                </a:solidFill>
              </a:rPr>
              <a:t>Insertion</a:t>
            </a:r>
          </a:p>
        </p:txBody>
      </p:sp>
      <p:sp>
        <p:nvSpPr>
          <p:cNvPr id="32" name="TextBox 31">
            <a:extLst>
              <a:ext uri="{FF2B5EF4-FFF2-40B4-BE49-F238E27FC236}">
                <a16:creationId xmlns:a16="http://schemas.microsoft.com/office/drawing/2014/main" id="{47A59011-FC24-274B-9855-991EF8B152E2}"/>
              </a:ext>
            </a:extLst>
          </p:cNvPr>
          <p:cNvSpPr txBox="1"/>
          <p:nvPr/>
        </p:nvSpPr>
        <p:spPr>
          <a:xfrm>
            <a:off x="6349919" y="5432018"/>
            <a:ext cx="1219436" cy="646331"/>
          </a:xfrm>
          <a:prstGeom prst="rect">
            <a:avLst/>
          </a:prstGeom>
          <a:noFill/>
        </p:spPr>
        <p:txBody>
          <a:bodyPr wrap="none" rtlCol="0">
            <a:spAutoFit/>
          </a:bodyPr>
          <a:lstStyle/>
          <a:p>
            <a:pPr algn="ctr"/>
            <a:r>
              <a:rPr lang="en-US" dirty="0">
                <a:solidFill>
                  <a:schemeClr val="bg2">
                    <a:lumMod val="90000"/>
                  </a:schemeClr>
                </a:solidFill>
              </a:rPr>
              <a:t>Censorship</a:t>
            </a:r>
          </a:p>
          <a:p>
            <a:pPr algn="ctr"/>
            <a:r>
              <a:rPr lang="en-US" dirty="0">
                <a:solidFill>
                  <a:schemeClr val="bg2">
                    <a:lumMod val="90000"/>
                  </a:schemeClr>
                </a:solidFill>
              </a:rPr>
              <a:t>Espionage</a:t>
            </a:r>
          </a:p>
        </p:txBody>
      </p:sp>
      <p:sp>
        <p:nvSpPr>
          <p:cNvPr id="33" name="TextBox 32">
            <a:extLst>
              <a:ext uri="{FF2B5EF4-FFF2-40B4-BE49-F238E27FC236}">
                <a16:creationId xmlns:a16="http://schemas.microsoft.com/office/drawing/2014/main" id="{FE3625B8-7855-3346-9132-44DCAD1BCDB0}"/>
              </a:ext>
            </a:extLst>
          </p:cNvPr>
          <p:cNvSpPr txBox="1"/>
          <p:nvPr/>
        </p:nvSpPr>
        <p:spPr>
          <a:xfrm>
            <a:off x="8126017" y="5570518"/>
            <a:ext cx="827791" cy="369332"/>
          </a:xfrm>
          <a:prstGeom prst="rect">
            <a:avLst/>
          </a:prstGeom>
          <a:noFill/>
        </p:spPr>
        <p:txBody>
          <a:bodyPr wrap="none" rtlCol="0">
            <a:spAutoFit/>
          </a:bodyPr>
          <a:lstStyle/>
          <a:p>
            <a:pPr algn="ctr"/>
            <a:r>
              <a:rPr lang="en-US" dirty="0">
                <a:solidFill>
                  <a:schemeClr val="bg2">
                    <a:lumMod val="90000"/>
                  </a:schemeClr>
                </a:solidFill>
              </a:rPr>
              <a:t>Doxing</a:t>
            </a:r>
          </a:p>
        </p:txBody>
      </p:sp>
      <p:grpSp>
        <p:nvGrpSpPr>
          <p:cNvPr id="34" name="Group 33">
            <a:extLst>
              <a:ext uri="{FF2B5EF4-FFF2-40B4-BE49-F238E27FC236}">
                <a16:creationId xmlns:a16="http://schemas.microsoft.com/office/drawing/2014/main" id="{7FE1D040-ECAA-7F4F-A139-BA0BD8302C52}"/>
              </a:ext>
            </a:extLst>
          </p:cNvPr>
          <p:cNvGrpSpPr/>
          <p:nvPr/>
        </p:nvGrpSpPr>
        <p:grpSpPr>
          <a:xfrm>
            <a:off x="10438440" y="3142915"/>
            <a:ext cx="457201" cy="704196"/>
            <a:chOff x="1941784" y="3216162"/>
            <a:chExt cx="457201" cy="704196"/>
          </a:xfrm>
        </p:grpSpPr>
        <p:sp>
          <p:nvSpPr>
            <p:cNvPr id="35" name="Delay 34">
              <a:extLst>
                <a:ext uri="{FF2B5EF4-FFF2-40B4-BE49-F238E27FC236}">
                  <a16:creationId xmlns:a16="http://schemas.microsoft.com/office/drawing/2014/main" id="{C9E10410-16A5-7141-8C7E-F743D5A1FB12}"/>
                </a:ext>
              </a:extLst>
            </p:cNvPr>
            <p:cNvSpPr/>
            <p:nvPr/>
          </p:nvSpPr>
          <p:spPr>
            <a:xfrm rot="16200000">
              <a:off x="1940469" y="3461841"/>
              <a:ext cx="459832" cy="457201"/>
            </a:xfrm>
            <a:prstGeom prst="flowChartDelay">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8A4CF698-6487-9845-ACF1-5E1E71AFBCE8}"/>
                </a:ext>
              </a:extLst>
            </p:cNvPr>
            <p:cNvSpPr/>
            <p:nvPr/>
          </p:nvSpPr>
          <p:spPr>
            <a:xfrm>
              <a:off x="1999592" y="3216162"/>
              <a:ext cx="341587" cy="325820"/>
            </a:xfrm>
            <a:prstGeom prst="ellipse">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273631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FC3EC-63D0-8546-A434-1D48758A6B0C}"/>
              </a:ext>
            </a:extLst>
          </p:cNvPr>
          <p:cNvSpPr>
            <a:spLocks noGrp="1"/>
          </p:cNvSpPr>
          <p:nvPr>
            <p:ph type="title"/>
          </p:nvPr>
        </p:nvSpPr>
        <p:spPr/>
        <p:txBody>
          <a:bodyPr/>
          <a:lstStyle/>
          <a:p>
            <a:r>
              <a:rPr lang="en-US" dirty="0"/>
              <a:t>Evasive communication goals and uses</a:t>
            </a:r>
          </a:p>
        </p:txBody>
      </p:sp>
      <p:graphicFrame>
        <p:nvGraphicFramePr>
          <p:cNvPr id="4" name="Table 3">
            <a:extLst>
              <a:ext uri="{FF2B5EF4-FFF2-40B4-BE49-F238E27FC236}">
                <a16:creationId xmlns:a16="http://schemas.microsoft.com/office/drawing/2014/main" id="{50E0511C-E253-BE44-91DD-FFD7A4EAF1C0}"/>
              </a:ext>
            </a:extLst>
          </p:cNvPr>
          <p:cNvGraphicFramePr>
            <a:graphicFrameLocks noGrp="1"/>
          </p:cNvGraphicFramePr>
          <p:nvPr>
            <p:extLst>
              <p:ext uri="{D42A27DB-BD31-4B8C-83A1-F6EECF244321}">
                <p14:modId xmlns:p14="http://schemas.microsoft.com/office/powerpoint/2010/main" val="2267497005"/>
              </p:ext>
            </p:extLst>
          </p:nvPr>
        </p:nvGraphicFramePr>
        <p:xfrm>
          <a:off x="838200" y="2090586"/>
          <a:ext cx="10727724" cy="4028440"/>
        </p:xfrm>
        <a:graphic>
          <a:graphicData uri="http://schemas.openxmlformats.org/drawingml/2006/table">
            <a:tbl>
              <a:tblPr firstRow="1" bandRow="1">
                <a:tableStyleId>{073A0DAA-6AF3-43AB-8588-CEC1D06C72B9}</a:tableStyleId>
              </a:tblPr>
              <a:tblGrid>
                <a:gridCol w="5266038">
                  <a:extLst>
                    <a:ext uri="{9D8B030D-6E8A-4147-A177-3AD203B41FA5}">
                      <a16:colId xmlns:a16="http://schemas.microsoft.com/office/drawing/2014/main" val="2241258912"/>
                    </a:ext>
                  </a:extLst>
                </a:gridCol>
                <a:gridCol w="2842054">
                  <a:extLst>
                    <a:ext uri="{9D8B030D-6E8A-4147-A177-3AD203B41FA5}">
                      <a16:colId xmlns:a16="http://schemas.microsoft.com/office/drawing/2014/main" val="2631904379"/>
                    </a:ext>
                  </a:extLst>
                </a:gridCol>
                <a:gridCol w="2619632">
                  <a:extLst>
                    <a:ext uri="{9D8B030D-6E8A-4147-A177-3AD203B41FA5}">
                      <a16:colId xmlns:a16="http://schemas.microsoft.com/office/drawing/2014/main" val="4045629743"/>
                    </a:ext>
                  </a:extLst>
                </a:gridCol>
              </a:tblGrid>
              <a:tr h="370840">
                <a:tc>
                  <a:txBody>
                    <a:bodyPr/>
                    <a:lstStyle/>
                    <a:p>
                      <a:pPr algn="ctr"/>
                      <a:r>
                        <a:rPr lang="en-US" dirty="0"/>
                        <a:t>Goal</a:t>
                      </a:r>
                    </a:p>
                  </a:txBody>
                  <a:tcPr/>
                </a:tc>
                <a:tc>
                  <a:txBody>
                    <a:bodyPr/>
                    <a:lstStyle/>
                    <a:p>
                      <a:pPr algn="ctr"/>
                      <a:r>
                        <a:rPr lang="en-US" dirty="0"/>
                        <a:t>Benign Use</a:t>
                      </a:r>
                    </a:p>
                  </a:txBody>
                  <a:tcPr/>
                </a:tc>
                <a:tc>
                  <a:txBody>
                    <a:bodyPr/>
                    <a:lstStyle/>
                    <a:p>
                      <a:pPr algn="ctr"/>
                      <a:r>
                        <a:rPr lang="en-US" dirty="0"/>
                        <a:t>Malicious Use</a:t>
                      </a:r>
                    </a:p>
                  </a:txBody>
                  <a:tcPr/>
                </a:tc>
                <a:extLst>
                  <a:ext uri="{0D108BD9-81ED-4DB2-BD59-A6C34878D82A}">
                    <a16:rowId xmlns:a16="http://schemas.microsoft.com/office/drawing/2014/main" val="3097587032"/>
                  </a:ext>
                </a:extLst>
              </a:tr>
              <a:tr h="370840">
                <a:tc>
                  <a:txBody>
                    <a:bodyPr/>
                    <a:lstStyle/>
                    <a:p>
                      <a:r>
                        <a:rPr lang="en-US" sz="2400" dirty="0"/>
                        <a:t>Data confidentiality</a:t>
                      </a:r>
                    </a:p>
                  </a:txBody>
                  <a:tcPr/>
                </a:tc>
                <a:tc>
                  <a:txBody>
                    <a:bodyPr/>
                    <a:lstStyle/>
                    <a:p>
                      <a:r>
                        <a:rPr lang="en-US" sz="2400" dirty="0"/>
                        <a:t>Data privacy</a:t>
                      </a:r>
                    </a:p>
                  </a:txBody>
                  <a:tcPr/>
                </a:tc>
                <a:tc>
                  <a:txBody>
                    <a:bodyPr/>
                    <a:lstStyle/>
                    <a:p>
                      <a:r>
                        <a:rPr lang="en-US" sz="2400" dirty="0">
                          <a:solidFill>
                            <a:schemeClr val="bg2">
                              <a:lumMod val="75000"/>
                            </a:schemeClr>
                          </a:solidFill>
                        </a:rPr>
                        <a:t>Hide from defender</a:t>
                      </a:r>
                    </a:p>
                  </a:txBody>
                  <a:tcPr/>
                </a:tc>
                <a:extLst>
                  <a:ext uri="{0D108BD9-81ED-4DB2-BD59-A6C34878D82A}">
                    <a16:rowId xmlns:a16="http://schemas.microsoft.com/office/drawing/2014/main" val="1495342079"/>
                  </a:ext>
                </a:extLst>
              </a:tr>
              <a:tr h="370840">
                <a:tc>
                  <a:txBody>
                    <a:bodyPr/>
                    <a:lstStyle/>
                    <a:p>
                      <a:r>
                        <a:rPr lang="en-US" sz="2400" dirty="0"/>
                        <a:t>Evade blocking</a:t>
                      </a:r>
                    </a:p>
                  </a:txBody>
                  <a:tcPr/>
                </a:tc>
                <a:tc>
                  <a:txBody>
                    <a:bodyPr/>
                    <a:lstStyle/>
                    <a:p>
                      <a:r>
                        <a:rPr lang="en-US" sz="2400" dirty="0"/>
                        <a:t>Censorship circumvention</a:t>
                      </a:r>
                    </a:p>
                  </a:txBody>
                  <a:tcPr/>
                </a:tc>
                <a:tc>
                  <a:txBody>
                    <a:bodyPr/>
                    <a:lstStyle/>
                    <a:p>
                      <a:r>
                        <a:rPr lang="en-US" sz="2400" dirty="0">
                          <a:solidFill>
                            <a:schemeClr val="bg2">
                              <a:lumMod val="75000"/>
                            </a:schemeClr>
                          </a:solidFill>
                        </a:rPr>
                        <a:t>Infection, C2, exfiltration</a:t>
                      </a:r>
                    </a:p>
                  </a:txBody>
                  <a:tcPr/>
                </a:tc>
                <a:extLst>
                  <a:ext uri="{0D108BD9-81ED-4DB2-BD59-A6C34878D82A}">
                    <a16:rowId xmlns:a16="http://schemas.microsoft.com/office/drawing/2014/main" val="180951243"/>
                  </a:ext>
                </a:extLst>
              </a:tr>
              <a:tr h="370840">
                <a:tc>
                  <a:txBody>
                    <a:bodyPr/>
                    <a:lstStyle/>
                    <a:p>
                      <a:r>
                        <a:rPr lang="en-US" sz="2400" dirty="0"/>
                        <a:t>Visit targeted site(s) without detection</a:t>
                      </a:r>
                    </a:p>
                  </a:txBody>
                  <a:tcPr/>
                </a:tc>
                <a:tc>
                  <a:txBody>
                    <a:bodyPr/>
                    <a:lstStyle/>
                    <a:p>
                      <a:r>
                        <a:rPr lang="en-US" sz="2400" dirty="0"/>
                        <a:t>Privacy</a:t>
                      </a:r>
                    </a:p>
                  </a:txBody>
                  <a:tcPr/>
                </a:tc>
                <a:tc>
                  <a:txBody>
                    <a:bodyPr/>
                    <a:lstStyle/>
                    <a:p>
                      <a:r>
                        <a:rPr lang="en-US" sz="2400" dirty="0">
                          <a:solidFill>
                            <a:schemeClr val="bg2">
                              <a:lumMod val="75000"/>
                            </a:schemeClr>
                          </a:solidFill>
                        </a:rPr>
                        <a:t>Minimize indications of compromise</a:t>
                      </a:r>
                    </a:p>
                  </a:txBody>
                  <a:tcPr/>
                </a:tc>
                <a:extLst>
                  <a:ext uri="{0D108BD9-81ED-4DB2-BD59-A6C34878D82A}">
                    <a16:rowId xmlns:a16="http://schemas.microsoft.com/office/drawing/2014/main" val="3156565355"/>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Communication without detection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Hide circumvention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chemeClr val="bg2">
                              <a:lumMod val="75000"/>
                            </a:schemeClr>
                          </a:solidFill>
                        </a:rPr>
                        <a:t>Hide infection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dirty="0">
                        <a:solidFill>
                          <a:schemeClr val="bg2">
                            <a:lumMod val="75000"/>
                          </a:schemeClr>
                        </a:solidFill>
                      </a:endParaRPr>
                    </a:p>
                  </a:txBody>
                  <a:tcPr/>
                </a:tc>
                <a:extLst>
                  <a:ext uri="{0D108BD9-81ED-4DB2-BD59-A6C34878D82A}">
                    <a16:rowId xmlns:a16="http://schemas.microsoft.com/office/drawing/2014/main" val="2757111054"/>
                  </a:ext>
                </a:extLst>
              </a:tr>
            </a:tbl>
          </a:graphicData>
        </a:graphic>
      </p:graphicFrame>
      <p:sp>
        <p:nvSpPr>
          <p:cNvPr id="3" name="TextBox 2">
            <a:extLst>
              <a:ext uri="{FF2B5EF4-FFF2-40B4-BE49-F238E27FC236}">
                <a16:creationId xmlns:a16="http://schemas.microsoft.com/office/drawing/2014/main" id="{F8EBFB42-9897-9A4A-B530-0C27A781D250}"/>
              </a:ext>
            </a:extLst>
          </p:cNvPr>
          <p:cNvSpPr txBox="1"/>
          <p:nvPr/>
        </p:nvSpPr>
        <p:spPr>
          <a:xfrm>
            <a:off x="838200" y="6334258"/>
            <a:ext cx="7399462" cy="369332"/>
          </a:xfrm>
          <a:prstGeom prst="rect">
            <a:avLst/>
          </a:prstGeom>
          <a:noFill/>
        </p:spPr>
        <p:txBody>
          <a:bodyPr wrap="none" rtlCol="0">
            <a:spAutoFit/>
          </a:bodyPr>
          <a:lstStyle/>
          <a:p>
            <a:r>
              <a:rPr lang="en-US" i="1" dirty="0"/>
              <a:t>Goals are applicable to </a:t>
            </a:r>
            <a:r>
              <a:rPr lang="en-US" i="1" dirty="0" err="1"/>
              <a:t>DoH</a:t>
            </a:r>
            <a:r>
              <a:rPr lang="en-US" i="1" dirty="0"/>
              <a:t>, DoT, </a:t>
            </a:r>
            <a:r>
              <a:rPr lang="en-US" i="1" dirty="0" err="1"/>
              <a:t>eSNI</a:t>
            </a:r>
            <a:r>
              <a:rPr lang="en-US" i="1" dirty="0"/>
              <a:t>, Domain Fronting, and other protocols </a:t>
            </a:r>
          </a:p>
        </p:txBody>
      </p:sp>
    </p:spTree>
    <p:extLst>
      <p:ext uri="{BB962C8B-B14F-4D97-AF65-F5344CB8AC3E}">
        <p14:creationId xmlns:p14="http://schemas.microsoft.com/office/powerpoint/2010/main" val="1711525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FC3EC-63D0-8546-A434-1D48758A6B0C}"/>
              </a:ext>
            </a:extLst>
          </p:cNvPr>
          <p:cNvSpPr>
            <a:spLocks noGrp="1"/>
          </p:cNvSpPr>
          <p:nvPr>
            <p:ph type="title"/>
          </p:nvPr>
        </p:nvSpPr>
        <p:spPr/>
        <p:txBody>
          <a:bodyPr/>
          <a:lstStyle/>
          <a:p>
            <a:r>
              <a:rPr lang="en-US" dirty="0"/>
              <a:t>Evasive communication goals and uses</a:t>
            </a:r>
          </a:p>
        </p:txBody>
      </p:sp>
      <p:graphicFrame>
        <p:nvGraphicFramePr>
          <p:cNvPr id="4" name="Table 3">
            <a:extLst>
              <a:ext uri="{FF2B5EF4-FFF2-40B4-BE49-F238E27FC236}">
                <a16:creationId xmlns:a16="http://schemas.microsoft.com/office/drawing/2014/main" id="{50E0511C-E253-BE44-91DD-FFD7A4EAF1C0}"/>
              </a:ext>
            </a:extLst>
          </p:cNvPr>
          <p:cNvGraphicFramePr>
            <a:graphicFrameLocks noGrp="1"/>
          </p:cNvGraphicFramePr>
          <p:nvPr>
            <p:extLst/>
          </p:nvPr>
        </p:nvGraphicFramePr>
        <p:xfrm>
          <a:off x="838200" y="2090586"/>
          <a:ext cx="10727724" cy="4028440"/>
        </p:xfrm>
        <a:graphic>
          <a:graphicData uri="http://schemas.openxmlformats.org/drawingml/2006/table">
            <a:tbl>
              <a:tblPr firstRow="1" bandRow="1">
                <a:tableStyleId>{073A0DAA-6AF3-43AB-8588-CEC1D06C72B9}</a:tableStyleId>
              </a:tblPr>
              <a:tblGrid>
                <a:gridCol w="5266038">
                  <a:extLst>
                    <a:ext uri="{9D8B030D-6E8A-4147-A177-3AD203B41FA5}">
                      <a16:colId xmlns:a16="http://schemas.microsoft.com/office/drawing/2014/main" val="2241258912"/>
                    </a:ext>
                  </a:extLst>
                </a:gridCol>
                <a:gridCol w="2842054">
                  <a:extLst>
                    <a:ext uri="{9D8B030D-6E8A-4147-A177-3AD203B41FA5}">
                      <a16:colId xmlns:a16="http://schemas.microsoft.com/office/drawing/2014/main" val="2631904379"/>
                    </a:ext>
                  </a:extLst>
                </a:gridCol>
                <a:gridCol w="2619632">
                  <a:extLst>
                    <a:ext uri="{9D8B030D-6E8A-4147-A177-3AD203B41FA5}">
                      <a16:colId xmlns:a16="http://schemas.microsoft.com/office/drawing/2014/main" val="4045629743"/>
                    </a:ext>
                  </a:extLst>
                </a:gridCol>
              </a:tblGrid>
              <a:tr h="370840">
                <a:tc>
                  <a:txBody>
                    <a:bodyPr/>
                    <a:lstStyle/>
                    <a:p>
                      <a:pPr algn="ctr"/>
                      <a:r>
                        <a:rPr lang="en-US" dirty="0"/>
                        <a:t>Goal</a:t>
                      </a:r>
                    </a:p>
                  </a:txBody>
                  <a:tcPr/>
                </a:tc>
                <a:tc>
                  <a:txBody>
                    <a:bodyPr/>
                    <a:lstStyle/>
                    <a:p>
                      <a:pPr algn="ctr"/>
                      <a:r>
                        <a:rPr lang="en-US" dirty="0"/>
                        <a:t>Benign Use</a:t>
                      </a:r>
                    </a:p>
                  </a:txBody>
                  <a:tcPr/>
                </a:tc>
                <a:tc>
                  <a:txBody>
                    <a:bodyPr/>
                    <a:lstStyle/>
                    <a:p>
                      <a:pPr algn="ctr"/>
                      <a:r>
                        <a:rPr lang="en-US" dirty="0"/>
                        <a:t>Malicious Use</a:t>
                      </a:r>
                    </a:p>
                  </a:txBody>
                  <a:tcPr/>
                </a:tc>
                <a:extLst>
                  <a:ext uri="{0D108BD9-81ED-4DB2-BD59-A6C34878D82A}">
                    <a16:rowId xmlns:a16="http://schemas.microsoft.com/office/drawing/2014/main" val="3097587032"/>
                  </a:ext>
                </a:extLst>
              </a:tr>
              <a:tr h="370840">
                <a:tc>
                  <a:txBody>
                    <a:bodyPr/>
                    <a:lstStyle/>
                    <a:p>
                      <a:r>
                        <a:rPr lang="en-US" sz="2400" dirty="0"/>
                        <a:t>Data confidentiality</a:t>
                      </a:r>
                    </a:p>
                  </a:txBody>
                  <a:tcPr/>
                </a:tc>
                <a:tc>
                  <a:txBody>
                    <a:bodyPr/>
                    <a:lstStyle/>
                    <a:p>
                      <a:r>
                        <a:rPr lang="en-US" sz="2400" dirty="0"/>
                        <a:t>Data privacy</a:t>
                      </a:r>
                    </a:p>
                  </a:txBody>
                  <a:tcPr/>
                </a:tc>
                <a:tc>
                  <a:txBody>
                    <a:bodyPr/>
                    <a:lstStyle/>
                    <a:p>
                      <a:r>
                        <a:rPr lang="en-US" sz="2400" dirty="0"/>
                        <a:t>Hide from defender</a:t>
                      </a:r>
                    </a:p>
                  </a:txBody>
                  <a:tcPr/>
                </a:tc>
                <a:extLst>
                  <a:ext uri="{0D108BD9-81ED-4DB2-BD59-A6C34878D82A}">
                    <a16:rowId xmlns:a16="http://schemas.microsoft.com/office/drawing/2014/main" val="1495342079"/>
                  </a:ext>
                </a:extLst>
              </a:tr>
              <a:tr h="370840">
                <a:tc>
                  <a:txBody>
                    <a:bodyPr/>
                    <a:lstStyle/>
                    <a:p>
                      <a:r>
                        <a:rPr lang="en-US" sz="2400" dirty="0"/>
                        <a:t>Evade blocking</a:t>
                      </a:r>
                    </a:p>
                  </a:txBody>
                  <a:tcPr/>
                </a:tc>
                <a:tc>
                  <a:txBody>
                    <a:bodyPr/>
                    <a:lstStyle/>
                    <a:p>
                      <a:r>
                        <a:rPr lang="en-US" sz="2400" dirty="0"/>
                        <a:t>Censorship circumvention</a:t>
                      </a:r>
                    </a:p>
                  </a:txBody>
                  <a:tcPr/>
                </a:tc>
                <a:tc>
                  <a:txBody>
                    <a:bodyPr/>
                    <a:lstStyle/>
                    <a:p>
                      <a:r>
                        <a:rPr lang="en-US" sz="2400" dirty="0"/>
                        <a:t>Infection, C2, exfiltration</a:t>
                      </a:r>
                    </a:p>
                  </a:txBody>
                  <a:tcPr/>
                </a:tc>
                <a:extLst>
                  <a:ext uri="{0D108BD9-81ED-4DB2-BD59-A6C34878D82A}">
                    <a16:rowId xmlns:a16="http://schemas.microsoft.com/office/drawing/2014/main" val="180951243"/>
                  </a:ext>
                </a:extLst>
              </a:tr>
              <a:tr h="370840">
                <a:tc>
                  <a:txBody>
                    <a:bodyPr/>
                    <a:lstStyle/>
                    <a:p>
                      <a:r>
                        <a:rPr lang="en-US" sz="2400" dirty="0"/>
                        <a:t>Visit targeted site(s) without detection</a:t>
                      </a:r>
                    </a:p>
                  </a:txBody>
                  <a:tcPr/>
                </a:tc>
                <a:tc>
                  <a:txBody>
                    <a:bodyPr/>
                    <a:lstStyle/>
                    <a:p>
                      <a:r>
                        <a:rPr lang="en-US" sz="2400" dirty="0"/>
                        <a:t>Privacy</a:t>
                      </a:r>
                    </a:p>
                  </a:txBody>
                  <a:tcPr/>
                </a:tc>
                <a:tc>
                  <a:txBody>
                    <a:bodyPr/>
                    <a:lstStyle/>
                    <a:p>
                      <a:r>
                        <a:rPr lang="en-US" sz="2400" dirty="0"/>
                        <a:t>Minimize indications of compromise</a:t>
                      </a:r>
                    </a:p>
                  </a:txBody>
                  <a:tcPr/>
                </a:tc>
                <a:extLst>
                  <a:ext uri="{0D108BD9-81ED-4DB2-BD59-A6C34878D82A}">
                    <a16:rowId xmlns:a16="http://schemas.microsoft.com/office/drawing/2014/main" val="3156565355"/>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Communication without detection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Hide circumvention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Hide infection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dirty="0"/>
                    </a:p>
                  </a:txBody>
                  <a:tcPr/>
                </a:tc>
                <a:extLst>
                  <a:ext uri="{0D108BD9-81ED-4DB2-BD59-A6C34878D82A}">
                    <a16:rowId xmlns:a16="http://schemas.microsoft.com/office/drawing/2014/main" val="2757111054"/>
                  </a:ext>
                </a:extLst>
              </a:tr>
            </a:tbl>
          </a:graphicData>
        </a:graphic>
      </p:graphicFrame>
      <p:sp>
        <p:nvSpPr>
          <p:cNvPr id="5" name="TextBox 4">
            <a:extLst>
              <a:ext uri="{FF2B5EF4-FFF2-40B4-BE49-F238E27FC236}">
                <a16:creationId xmlns:a16="http://schemas.microsoft.com/office/drawing/2014/main" id="{CDF79FB5-6387-8542-8670-10169A928652}"/>
              </a:ext>
            </a:extLst>
          </p:cNvPr>
          <p:cNvSpPr txBox="1"/>
          <p:nvPr/>
        </p:nvSpPr>
        <p:spPr>
          <a:xfrm>
            <a:off x="838200" y="6334258"/>
            <a:ext cx="7399462" cy="369332"/>
          </a:xfrm>
          <a:prstGeom prst="rect">
            <a:avLst/>
          </a:prstGeom>
          <a:noFill/>
        </p:spPr>
        <p:txBody>
          <a:bodyPr wrap="none" rtlCol="0">
            <a:spAutoFit/>
          </a:bodyPr>
          <a:lstStyle/>
          <a:p>
            <a:r>
              <a:rPr lang="en-US" i="1" dirty="0"/>
              <a:t>Goals are applicable to </a:t>
            </a:r>
            <a:r>
              <a:rPr lang="en-US" i="1" dirty="0" err="1"/>
              <a:t>DoH</a:t>
            </a:r>
            <a:r>
              <a:rPr lang="en-US" i="1" dirty="0"/>
              <a:t>, DoT, </a:t>
            </a:r>
            <a:r>
              <a:rPr lang="en-US" i="1" dirty="0" err="1"/>
              <a:t>eSNI</a:t>
            </a:r>
            <a:r>
              <a:rPr lang="en-US" i="1" dirty="0"/>
              <a:t>, Domain Fronting, and other protocols </a:t>
            </a:r>
          </a:p>
        </p:txBody>
      </p:sp>
    </p:spTree>
    <p:extLst>
      <p:ext uri="{BB962C8B-B14F-4D97-AF65-F5344CB8AC3E}">
        <p14:creationId xmlns:p14="http://schemas.microsoft.com/office/powerpoint/2010/main" val="29467551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8B08BF3-4F8B-1741-B0A7-35DDB53E2352}"/>
              </a:ext>
            </a:extLst>
          </p:cNvPr>
          <p:cNvSpPr/>
          <p:nvPr/>
        </p:nvSpPr>
        <p:spPr>
          <a:xfrm>
            <a:off x="2096615" y="2116351"/>
            <a:ext cx="914400" cy="9144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B0E29FC-D884-5D4C-81FA-96399BBCC9A9}"/>
              </a:ext>
            </a:extLst>
          </p:cNvPr>
          <p:cNvSpPr/>
          <p:nvPr/>
        </p:nvSpPr>
        <p:spPr>
          <a:xfrm>
            <a:off x="8628797" y="2116351"/>
            <a:ext cx="914400" cy="9144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CF3A7-1804-2548-9373-5075FCC2C1DE}"/>
              </a:ext>
            </a:extLst>
          </p:cNvPr>
          <p:cNvSpPr>
            <a:spLocks noGrp="1"/>
          </p:cNvSpPr>
          <p:nvPr>
            <p:ph type="title"/>
          </p:nvPr>
        </p:nvSpPr>
        <p:spPr/>
        <p:txBody>
          <a:bodyPr/>
          <a:lstStyle/>
          <a:p>
            <a:r>
              <a:rPr lang="en-US" dirty="0"/>
              <a:t>Client-side attacks on privacy</a:t>
            </a:r>
          </a:p>
        </p:txBody>
      </p:sp>
      <p:grpSp>
        <p:nvGrpSpPr>
          <p:cNvPr id="7" name="Group 6">
            <a:extLst>
              <a:ext uri="{FF2B5EF4-FFF2-40B4-BE49-F238E27FC236}">
                <a16:creationId xmlns:a16="http://schemas.microsoft.com/office/drawing/2014/main" id="{CA374B4F-1780-954A-B997-8F3D12BA08E0}"/>
              </a:ext>
            </a:extLst>
          </p:cNvPr>
          <p:cNvGrpSpPr/>
          <p:nvPr/>
        </p:nvGrpSpPr>
        <p:grpSpPr>
          <a:xfrm>
            <a:off x="1161193" y="2157080"/>
            <a:ext cx="457201" cy="704196"/>
            <a:chOff x="1941784" y="3216162"/>
            <a:chExt cx="457201" cy="704196"/>
          </a:xfrm>
        </p:grpSpPr>
        <p:sp>
          <p:nvSpPr>
            <p:cNvPr id="4" name="Delay 3">
              <a:extLst>
                <a:ext uri="{FF2B5EF4-FFF2-40B4-BE49-F238E27FC236}">
                  <a16:creationId xmlns:a16="http://schemas.microsoft.com/office/drawing/2014/main" id="{6A6EA546-2EA2-CA4F-A30F-C526EB9BBEC0}"/>
                </a:ext>
              </a:extLst>
            </p:cNvPr>
            <p:cNvSpPr/>
            <p:nvPr/>
          </p:nvSpPr>
          <p:spPr>
            <a:xfrm rot="16200000">
              <a:off x="1940469" y="3461841"/>
              <a:ext cx="459832" cy="457201"/>
            </a:xfrm>
            <a:prstGeom prst="flowChartDelay">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C9F268A0-CF9B-544E-8C7C-46477F2ADCD0}"/>
                </a:ext>
              </a:extLst>
            </p:cNvPr>
            <p:cNvSpPr/>
            <p:nvPr/>
          </p:nvSpPr>
          <p:spPr>
            <a:xfrm>
              <a:off x="1999592" y="3216162"/>
              <a:ext cx="341587" cy="325820"/>
            </a:xfrm>
            <a:prstGeom prst="ellipse">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Can 8">
            <a:extLst>
              <a:ext uri="{FF2B5EF4-FFF2-40B4-BE49-F238E27FC236}">
                <a16:creationId xmlns:a16="http://schemas.microsoft.com/office/drawing/2014/main" id="{DDF278E4-BD65-1847-ADE5-3754B232FE64}"/>
              </a:ext>
            </a:extLst>
          </p:cNvPr>
          <p:cNvSpPr/>
          <p:nvPr/>
        </p:nvSpPr>
        <p:spPr>
          <a:xfrm rot="16200000">
            <a:off x="5647796" y="-474448"/>
            <a:ext cx="344220" cy="6095999"/>
          </a:xfrm>
          <a:prstGeom prst="can">
            <a:avLst>
              <a:gd name="adj" fmla="val 58587"/>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6D9F44D7-26B0-224F-9B63-A65FB3796A68}"/>
              </a:ext>
            </a:extLst>
          </p:cNvPr>
          <p:cNvSpPr txBox="1"/>
          <p:nvPr/>
        </p:nvSpPr>
        <p:spPr>
          <a:xfrm>
            <a:off x="838200" y="2960961"/>
            <a:ext cx="1103187" cy="369332"/>
          </a:xfrm>
          <a:prstGeom prst="rect">
            <a:avLst/>
          </a:prstGeom>
          <a:noFill/>
        </p:spPr>
        <p:txBody>
          <a:bodyPr wrap="none" rtlCol="0">
            <a:spAutoFit/>
          </a:bodyPr>
          <a:lstStyle/>
          <a:p>
            <a:r>
              <a:rPr lang="en-US" dirty="0"/>
              <a:t>Individual</a:t>
            </a:r>
          </a:p>
        </p:txBody>
      </p:sp>
      <p:sp>
        <p:nvSpPr>
          <p:cNvPr id="34" name="TextBox 33">
            <a:extLst>
              <a:ext uri="{FF2B5EF4-FFF2-40B4-BE49-F238E27FC236}">
                <a16:creationId xmlns:a16="http://schemas.microsoft.com/office/drawing/2014/main" id="{6005516D-AB15-A944-A887-8D87DAC59D1A}"/>
              </a:ext>
            </a:extLst>
          </p:cNvPr>
          <p:cNvSpPr txBox="1"/>
          <p:nvPr/>
        </p:nvSpPr>
        <p:spPr>
          <a:xfrm>
            <a:off x="666536" y="4131549"/>
            <a:ext cx="10995168" cy="2246769"/>
          </a:xfrm>
          <a:prstGeom prst="rect">
            <a:avLst/>
          </a:prstGeom>
          <a:noFill/>
        </p:spPr>
        <p:txBody>
          <a:bodyPr wrap="square" rtlCol="0">
            <a:spAutoFit/>
          </a:bodyPr>
          <a:lstStyle/>
          <a:p>
            <a:r>
              <a:rPr lang="en-US" sz="2800" dirty="0"/>
              <a:t>“Remote Administration Tools (RAT) provide the ability to remotely survey the electronic activities of a victim by keylogging, remote desktop viewing, webcam spying, audio-eavesdropping, data exfiltration, and more.”</a:t>
            </a:r>
          </a:p>
          <a:p>
            <a:pPr algn="r"/>
            <a:endParaRPr lang="en-US" sz="2800" i="1" dirty="0"/>
          </a:p>
          <a:p>
            <a:pPr algn="r"/>
            <a:r>
              <a:rPr lang="en-US" sz="2800" i="1" dirty="0"/>
              <a:t>Syrian Activists Targeted with </a:t>
            </a:r>
            <a:r>
              <a:rPr lang="en-US" sz="2800" i="1" dirty="0" err="1"/>
              <a:t>BlackShades</a:t>
            </a:r>
            <a:r>
              <a:rPr lang="en-US" sz="2800" i="1" dirty="0"/>
              <a:t> Spy Software </a:t>
            </a:r>
            <a:r>
              <a:rPr lang="en-US" sz="2800" dirty="0"/>
              <a:t>(Citizen Lab, 2012)</a:t>
            </a:r>
          </a:p>
        </p:txBody>
      </p:sp>
      <p:grpSp>
        <p:nvGrpSpPr>
          <p:cNvPr id="49" name="Group 48">
            <a:extLst>
              <a:ext uri="{FF2B5EF4-FFF2-40B4-BE49-F238E27FC236}">
                <a16:creationId xmlns:a16="http://schemas.microsoft.com/office/drawing/2014/main" id="{C3766FE1-2B61-204A-9992-CE5BF4409F3B}"/>
              </a:ext>
            </a:extLst>
          </p:cNvPr>
          <p:cNvGrpSpPr/>
          <p:nvPr/>
        </p:nvGrpSpPr>
        <p:grpSpPr>
          <a:xfrm>
            <a:off x="2207493" y="2745662"/>
            <a:ext cx="672144" cy="627605"/>
            <a:chOff x="2499352" y="4172995"/>
            <a:chExt cx="672144" cy="627605"/>
          </a:xfrm>
        </p:grpSpPr>
        <p:sp>
          <p:nvSpPr>
            <p:cNvPr id="44" name="Oval 43">
              <a:extLst>
                <a:ext uri="{FF2B5EF4-FFF2-40B4-BE49-F238E27FC236}">
                  <a16:creationId xmlns:a16="http://schemas.microsoft.com/office/drawing/2014/main" id="{86E947FB-6C5C-F14E-A7EF-4CA2E657BBB5}"/>
                </a:ext>
              </a:extLst>
            </p:cNvPr>
            <p:cNvSpPr/>
            <p:nvPr/>
          </p:nvSpPr>
          <p:spPr>
            <a:xfrm>
              <a:off x="2499352" y="4172995"/>
              <a:ext cx="672144" cy="627605"/>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AF0BE11-4FD1-2742-9D21-F672034E2DC0}"/>
                </a:ext>
              </a:extLst>
            </p:cNvPr>
            <p:cNvPicPr>
              <a:picLocks noChangeAspect="1"/>
            </p:cNvPicPr>
            <p:nvPr/>
          </p:nvPicPr>
          <p:blipFill>
            <a:blip r:embed="rId3"/>
            <a:stretch>
              <a:fillRect/>
            </a:stretch>
          </p:blipFill>
          <p:spPr>
            <a:xfrm>
              <a:off x="2611961" y="4263334"/>
              <a:ext cx="446927" cy="446927"/>
            </a:xfrm>
            <a:prstGeom prst="rect">
              <a:avLst/>
            </a:prstGeom>
          </p:spPr>
        </p:pic>
      </p:grpSp>
      <p:cxnSp>
        <p:nvCxnSpPr>
          <p:cNvPr id="37" name="Curved Connector 36">
            <a:extLst>
              <a:ext uri="{FF2B5EF4-FFF2-40B4-BE49-F238E27FC236}">
                <a16:creationId xmlns:a16="http://schemas.microsoft.com/office/drawing/2014/main" id="{AAFC6C72-892A-834A-944C-B513DC5780CB}"/>
              </a:ext>
            </a:extLst>
          </p:cNvPr>
          <p:cNvCxnSpPr>
            <a:cxnSpLocks/>
            <a:stCxn id="44" idx="6"/>
            <a:endCxn id="40" idx="0"/>
          </p:cNvCxnSpPr>
          <p:nvPr/>
        </p:nvCxnSpPr>
        <p:spPr>
          <a:xfrm>
            <a:off x="2879637" y="3059465"/>
            <a:ext cx="2827282" cy="327717"/>
          </a:xfrm>
          <a:prstGeom prst="curvedConnector3">
            <a:avLst>
              <a:gd name="adj1"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nvGrpSpPr>
          <p:cNvPr id="39" name="Group 38">
            <a:extLst>
              <a:ext uri="{FF2B5EF4-FFF2-40B4-BE49-F238E27FC236}">
                <a16:creationId xmlns:a16="http://schemas.microsoft.com/office/drawing/2014/main" id="{AF6C34F7-41F7-B346-B3AF-E3C659B6C2E9}"/>
              </a:ext>
            </a:extLst>
          </p:cNvPr>
          <p:cNvGrpSpPr/>
          <p:nvPr/>
        </p:nvGrpSpPr>
        <p:grpSpPr>
          <a:xfrm>
            <a:off x="5706918" y="2912902"/>
            <a:ext cx="457201" cy="704196"/>
            <a:chOff x="1941784" y="3216162"/>
            <a:chExt cx="457201" cy="704196"/>
          </a:xfrm>
          <a:solidFill>
            <a:schemeClr val="accent2">
              <a:lumMod val="75000"/>
            </a:schemeClr>
          </a:solidFill>
        </p:grpSpPr>
        <p:sp>
          <p:nvSpPr>
            <p:cNvPr id="40" name="Delay 39">
              <a:extLst>
                <a:ext uri="{FF2B5EF4-FFF2-40B4-BE49-F238E27FC236}">
                  <a16:creationId xmlns:a16="http://schemas.microsoft.com/office/drawing/2014/main" id="{753AEE8A-0407-EA46-9715-8FF73D00D5F4}"/>
                </a:ext>
              </a:extLst>
            </p:cNvPr>
            <p:cNvSpPr/>
            <p:nvPr/>
          </p:nvSpPr>
          <p:spPr>
            <a:xfrm rot="16200000">
              <a:off x="1940469" y="3461841"/>
              <a:ext cx="459832" cy="457201"/>
            </a:xfrm>
            <a:prstGeom prst="flowChartDelay">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D6626D53-CE68-E743-9E99-10E0BC70AB14}"/>
                </a:ext>
              </a:extLst>
            </p:cNvPr>
            <p:cNvSpPr/>
            <p:nvPr/>
          </p:nvSpPr>
          <p:spPr>
            <a:xfrm>
              <a:off x="1999592" y="3216162"/>
              <a:ext cx="341587" cy="32582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TextBox 51">
            <a:extLst>
              <a:ext uri="{FF2B5EF4-FFF2-40B4-BE49-F238E27FC236}">
                <a16:creationId xmlns:a16="http://schemas.microsoft.com/office/drawing/2014/main" id="{9248F7CD-47BC-4641-8CB7-7D9759077354}"/>
              </a:ext>
            </a:extLst>
          </p:cNvPr>
          <p:cNvSpPr txBox="1"/>
          <p:nvPr/>
        </p:nvSpPr>
        <p:spPr>
          <a:xfrm>
            <a:off x="9692671" y="2388885"/>
            <a:ext cx="1373518" cy="369332"/>
          </a:xfrm>
          <a:prstGeom prst="rect">
            <a:avLst/>
          </a:prstGeom>
          <a:noFill/>
        </p:spPr>
        <p:txBody>
          <a:bodyPr wrap="none" rtlCol="0">
            <a:spAutoFit/>
          </a:bodyPr>
          <a:lstStyle/>
          <a:p>
            <a:r>
              <a:rPr lang="en-US" dirty="0"/>
              <a:t>Organization</a:t>
            </a:r>
          </a:p>
        </p:txBody>
      </p:sp>
    </p:spTree>
    <p:extLst>
      <p:ext uri="{BB962C8B-B14F-4D97-AF65-F5344CB8AC3E}">
        <p14:creationId xmlns:p14="http://schemas.microsoft.com/office/powerpoint/2010/main" val="11310907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F3D68-F62F-8C49-AFD5-87D7928338C1}"/>
              </a:ext>
            </a:extLst>
          </p:cNvPr>
          <p:cNvSpPr>
            <a:spLocks noGrp="1"/>
          </p:cNvSpPr>
          <p:nvPr>
            <p:ph type="title"/>
          </p:nvPr>
        </p:nvSpPr>
        <p:spPr/>
        <p:txBody>
          <a:bodyPr/>
          <a:lstStyle/>
          <a:p>
            <a:r>
              <a:rPr lang="en-US" dirty="0"/>
              <a:t>Client-side attacks against privacy: examples</a:t>
            </a:r>
          </a:p>
        </p:txBody>
      </p:sp>
      <p:sp>
        <p:nvSpPr>
          <p:cNvPr id="3" name="Content Placeholder 2">
            <a:extLst>
              <a:ext uri="{FF2B5EF4-FFF2-40B4-BE49-F238E27FC236}">
                <a16:creationId xmlns:a16="http://schemas.microsoft.com/office/drawing/2014/main" id="{A99BD5A4-143F-5141-8995-428842932CAD}"/>
              </a:ext>
            </a:extLst>
          </p:cNvPr>
          <p:cNvSpPr>
            <a:spLocks noGrp="1"/>
          </p:cNvSpPr>
          <p:nvPr>
            <p:ph idx="1"/>
          </p:nvPr>
        </p:nvSpPr>
        <p:spPr>
          <a:xfrm>
            <a:off x="838200" y="1825624"/>
            <a:ext cx="10515600" cy="4632325"/>
          </a:xfrm>
        </p:spPr>
        <p:txBody>
          <a:bodyPr>
            <a:normAutofit fontScale="92500"/>
          </a:bodyPr>
          <a:lstStyle/>
          <a:p>
            <a:r>
              <a:rPr lang="en-US" dirty="0"/>
              <a:t>Over the last decade, Syrian activists have been targeted by malware including </a:t>
            </a:r>
            <a:r>
              <a:rPr lang="en-US" dirty="0" err="1"/>
              <a:t>DarkComet</a:t>
            </a:r>
            <a:r>
              <a:rPr lang="en-US" dirty="0"/>
              <a:t>, </a:t>
            </a:r>
            <a:r>
              <a:rPr lang="en-US" dirty="0" err="1"/>
              <a:t>Blackshades</a:t>
            </a:r>
            <a:r>
              <a:rPr lang="en-US" dirty="0"/>
              <a:t>, Xtreme RAT Trojan, </a:t>
            </a:r>
            <a:r>
              <a:rPr lang="en-US" dirty="0" err="1"/>
              <a:t>njRAT</a:t>
            </a:r>
            <a:r>
              <a:rPr lang="en-US" dirty="0"/>
              <a:t>, </a:t>
            </a:r>
            <a:r>
              <a:rPr lang="en-US" dirty="0" err="1"/>
              <a:t>ShadowtechRAT</a:t>
            </a:r>
            <a:r>
              <a:rPr lang="en-US" dirty="0"/>
              <a:t>, Dark Caracal, and infected </a:t>
            </a:r>
            <a:r>
              <a:rPr lang="en-US" dirty="0" err="1"/>
              <a:t>Freegate</a:t>
            </a:r>
            <a:r>
              <a:rPr lang="en-US" dirty="0"/>
              <a:t> clients</a:t>
            </a:r>
          </a:p>
          <a:p>
            <a:r>
              <a:rPr lang="en-US" dirty="0"/>
              <a:t>Similar tactics against activists, lawyers, and journalists in Mexico, Azerbaijan, Egypt, and United Arab Emirates have been documented</a:t>
            </a:r>
          </a:p>
          <a:p>
            <a:r>
              <a:rPr lang="en-US" dirty="0"/>
              <a:t>In many cases, the victims were tricked into installing malware, including infected evasive communications applications</a:t>
            </a:r>
          </a:p>
          <a:p>
            <a:pPr marL="457200" lvl="1" indent="0">
              <a:buNone/>
            </a:pPr>
            <a:r>
              <a:rPr lang="en-US" i="1" dirty="0"/>
              <a:t>“… all Dark Caracal needed was application permissions that users themselves granted when they downloaded the apps, not realizing that they contained malware,” said EFF Staff Technologist Cooper Quintin. “This research shows it’s not difficult to create a strategy allowing people and governments to spy on targets around the world.” </a:t>
            </a:r>
          </a:p>
          <a:p>
            <a:pPr marL="457200" lvl="1" indent="0" algn="r">
              <a:buNone/>
            </a:pPr>
            <a:r>
              <a:rPr lang="en-US" sz="1700" dirty="0"/>
              <a:t>EFF and Lookout Uncover New Malware Espionage Campaign Infecting Thousands Around the World; Mobile Devices Compromised by Fake Secure Messaging Clients – Hundreds of Gigabytes of Data Stolen (EFF)</a:t>
            </a:r>
          </a:p>
        </p:txBody>
      </p:sp>
    </p:spTree>
    <p:extLst>
      <p:ext uri="{BB962C8B-B14F-4D97-AF65-F5344CB8AC3E}">
        <p14:creationId xmlns:p14="http://schemas.microsoft.com/office/powerpoint/2010/main" val="4237933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D214B-41F3-6045-81B9-77CE091576A3}"/>
              </a:ext>
            </a:extLst>
          </p:cNvPr>
          <p:cNvSpPr>
            <a:spLocks noGrp="1"/>
          </p:cNvSpPr>
          <p:nvPr>
            <p:ph type="title"/>
          </p:nvPr>
        </p:nvSpPr>
        <p:spPr/>
        <p:txBody>
          <a:bodyPr/>
          <a:lstStyle/>
          <a:p>
            <a:r>
              <a:rPr lang="en-US" dirty="0"/>
              <a:t>Client-side attacks against privacy: examples</a:t>
            </a:r>
          </a:p>
        </p:txBody>
      </p:sp>
      <p:sp>
        <p:nvSpPr>
          <p:cNvPr id="3" name="Content Placeholder 2">
            <a:extLst>
              <a:ext uri="{FF2B5EF4-FFF2-40B4-BE49-F238E27FC236}">
                <a16:creationId xmlns:a16="http://schemas.microsoft.com/office/drawing/2014/main" id="{13EFD092-AA3B-6748-8E10-9F9A14FBCE4A}"/>
              </a:ext>
            </a:extLst>
          </p:cNvPr>
          <p:cNvSpPr>
            <a:spLocks noGrp="1"/>
          </p:cNvSpPr>
          <p:nvPr>
            <p:ph idx="1"/>
          </p:nvPr>
        </p:nvSpPr>
        <p:spPr/>
        <p:txBody>
          <a:bodyPr>
            <a:noAutofit/>
          </a:bodyPr>
          <a:lstStyle/>
          <a:p>
            <a:pPr marL="0" indent="0">
              <a:buNone/>
            </a:pPr>
            <a:r>
              <a:rPr lang="en-US" sz="1600" i="1" dirty="0"/>
              <a:t>Campaign Targeting Syrian Activists Escalates with New Surveillance Malware</a:t>
            </a:r>
            <a:r>
              <a:rPr lang="en-US" sz="1600" dirty="0"/>
              <a:t> (EFF)</a:t>
            </a:r>
          </a:p>
          <a:p>
            <a:pPr marL="0" indent="0">
              <a:buNone/>
            </a:pPr>
            <a:r>
              <a:rPr lang="en-US" sz="1600" i="1" dirty="0"/>
              <a:t>HOW THE BOY NEXT DOOR ACCIDENTALLY BUILT A SYRIAN SPY TOOL</a:t>
            </a:r>
            <a:r>
              <a:rPr lang="en-US" sz="1600" dirty="0"/>
              <a:t> (WIRED)</a:t>
            </a:r>
          </a:p>
          <a:p>
            <a:pPr marL="0" indent="0">
              <a:buNone/>
            </a:pPr>
            <a:r>
              <a:rPr lang="en-US" sz="1600" i="1" dirty="0"/>
              <a:t>Quantum of Surveillance: Familiar Actors and Possible False Flags in Syrian Malware Campaigns </a:t>
            </a:r>
            <a:r>
              <a:rPr lang="en-US" sz="1600" dirty="0"/>
              <a:t>(Citizen Lab and EFF) </a:t>
            </a:r>
          </a:p>
          <a:p>
            <a:pPr marL="0" indent="0">
              <a:buNone/>
            </a:pPr>
            <a:r>
              <a:rPr lang="en-US" sz="1600" i="1" dirty="0"/>
              <a:t>A CALL TO HARM - New Malware Attacks Target the Syrian Opposition</a:t>
            </a:r>
            <a:r>
              <a:rPr lang="en-US" sz="1600" dirty="0"/>
              <a:t> (Citizen Lab)</a:t>
            </a:r>
          </a:p>
          <a:p>
            <a:pPr marL="0" indent="0">
              <a:buNone/>
            </a:pPr>
            <a:r>
              <a:rPr lang="en-US" sz="1600" i="1" dirty="0"/>
              <a:t>When Governments Attack: Malware Targeting Activists, Lawyers, and Journalists </a:t>
            </a:r>
            <a:r>
              <a:rPr lang="en-US" sz="1600" dirty="0"/>
              <a:t>(Eva </a:t>
            </a:r>
            <a:r>
              <a:rPr lang="en-US" sz="1600" dirty="0" err="1"/>
              <a:t>Galperin</a:t>
            </a:r>
            <a:r>
              <a:rPr lang="en-US" sz="1600" dirty="0"/>
              <a:t>, EFF)</a:t>
            </a:r>
          </a:p>
          <a:p>
            <a:pPr marL="0" indent="0">
              <a:buNone/>
            </a:pPr>
            <a:r>
              <a:rPr lang="en-US" sz="1600" i="1" dirty="0"/>
              <a:t>Commercial spyware unleashed against Mexican Political</a:t>
            </a:r>
            <a:r>
              <a:rPr lang="en-US" sz="1600" dirty="0"/>
              <a:t> </a:t>
            </a:r>
            <a:r>
              <a:rPr lang="en-US" sz="1600" i="1" dirty="0"/>
              <a:t>Activists</a:t>
            </a:r>
            <a:r>
              <a:rPr lang="en-US" sz="1600" dirty="0"/>
              <a:t> (SOPHOS, 2017)	</a:t>
            </a:r>
          </a:p>
          <a:p>
            <a:pPr marL="0" indent="0">
              <a:buNone/>
            </a:pPr>
            <a:r>
              <a:rPr lang="en-US" sz="1600" i="1" dirty="0"/>
              <a:t>False Friends: How Fake Accounts and Crude Malware Targeted Dissidents in Azerbaijan</a:t>
            </a:r>
            <a:r>
              <a:rPr lang="en-US" sz="1600" dirty="0"/>
              <a:t> (Amnesty International, 2017)</a:t>
            </a:r>
          </a:p>
          <a:p>
            <a:pPr marL="0" indent="0">
              <a:buNone/>
            </a:pPr>
            <a:r>
              <a:rPr lang="en-US" sz="1600" i="1" dirty="0"/>
              <a:t>PROMINENT HUMAN RIGHTS ACTIVISTS IN EGYPT TARGETED BY SOPHISTICATED HACKING ATTACKS</a:t>
            </a:r>
            <a:r>
              <a:rPr lang="en-US" sz="1600" dirty="0"/>
              <a:t> (The Intercept, 2017)</a:t>
            </a:r>
          </a:p>
          <a:p>
            <a:pPr marL="0" indent="0">
              <a:buNone/>
            </a:pPr>
            <a:r>
              <a:rPr lang="en-US" sz="1600" i="1" dirty="0"/>
              <a:t>Egyptian activists and media targeted by phishing </a:t>
            </a:r>
            <a:r>
              <a:rPr lang="en-US" sz="1600" dirty="0"/>
              <a:t>attacks (Reuters, 2019)</a:t>
            </a:r>
          </a:p>
          <a:p>
            <a:pPr marL="0" indent="0">
              <a:buNone/>
            </a:pPr>
            <a:r>
              <a:rPr lang="en-US" sz="1600" i="1" dirty="0"/>
              <a:t>The UAE Spends Big on Israeli Spyware to Listen In on a Dissident</a:t>
            </a:r>
            <a:r>
              <a:rPr lang="en-US" sz="1600" dirty="0"/>
              <a:t> (Foreign Policy, 2016)</a:t>
            </a:r>
          </a:p>
          <a:p>
            <a:pPr marL="0" indent="0">
              <a:buNone/>
            </a:pPr>
            <a:r>
              <a:rPr lang="en-US" sz="1600" i="1" dirty="0"/>
              <a:t>Syrian Activists Targeted with </a:t>
            </a:r>
            <a:r>
              <a:rPr lang="en-US" sz="1600" i="1" dirty="0" err="1"/>
              <a:t>BlackShades</a:t>
            </a:r>
            <a:r>
              <a:rPr lang="en-US" sz="1600" i="1" dirty="0"/>
              <a:t> Spy Software </a:t>
            </a:r>
            <a:r>
              <a:rPr lang="en-US" sz="1600" dirty="0"/>
              <a:t>(Citizen Lab, 2012) </a:t>
            </a:r>
          </a:p>
          <a:p>
            <a:pPr marL="0" indent="0">
              <a:buNone/>
            </a:pPr>
            <a:r>
              <a:rPr lang="en-US" sz="1600" i="1" dirty="0"/>
              <a:t>EFF and Lookout Uncover New Malware Espionage Campaign Infecting Thousands Around the World </a:t>
            </a:r>
            <a:r>
              <a:rPr lang="en-US" sz="1600" dirty="0"/>
              <a:t> (EFF)</a:t>
            </a:r>
          </a:p>
          <a:p>
            <a:pPr marL="0" indent="0">
              <a:buNone/>
            </a:pPr>
            <a:r>
              <a:rPr lang="en-US" sz="1600" i="1" dirty="0"/>
              <a:t>How the FBI found Miss Teen USA’s webcam spy </a:t>
            </a:r>
            <a:r>
              <a:rPr lang="en-US" sz="1600" dirty="0"/>
              <a:t>(Ars </a:t>
            </a:r>
            <a:r>
              <a:rPr lang="en-US" sz="1600" dirty="0" err="1"/>
              <a:t>Technica</a:t>
            </a:r>
            <a:r>
              <a:rPr lang="en-US" sz="1600" dirty="0"/>
              <a:t>, 2013)</a:t>
            </a:r>
          </a:p>
          <a:p>
            <a:pPr marL="0" indent="0">
              <a:buNone/>
            </a:pPr>
            <a:endParaRPr lang="en-US" sz="1600" dirty="0"/>
          </a:p>
        </p:txBody>
      </p:sp>
    </p:spTree>
    <p:extLst>
      <p:ext uri="{BB962C8B-B14F-4D97-AF65-F5344CB8AC3E}">
        <p14:creationId xmlns:p14="http://schemas.microsoft.com/office/powerpoint/2010/main" val="14898051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8B08BF3-4F8B-1741-B0A7-35DDB53E2352}"/>
              </a:ext>
            </a:extLst>
          </p:cNvPr>
          <p:cNvSpPr/>
          <p:nvPr/>
        </p:nvSpPr>
        <p:spPr>
          <a:xfrm>
            <a:off x="2096615" y="2116351"/>
            <a:ext cx="914400" cy="9144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B0E29FC-D884-5D4C-81FA-96399BBCC9A9}"/>
              </a:ext>
            </a:extLst>
          </p:cNvPr>
          <p:cNvSpPr/>
          <p:nvPr/>
        </p:nvSpPr>
        <p:spPr>
          <a:xfrm>
            <a:off x="8628797" y="2116351"/>
            <a:ext cx="914400" cy="914400"/>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CF3A7-1804-2548-9373-5075FCC2C1DE}"/>
              </a:ext>
            </a:extLst>
          </p:cNvPr>
          <p:cNvSpPr>
            <a:spLocks noGrp="1"/>
          </p:cNvSpPr>
          <p:nvPr>
            <p:ph type="title"/>
          </p:nvPr>
        </p:nvSpPr>
        <p:spPr/>
        <p:txBody>
          <a:bodyPr/>
          <a:lstStyle/>
          <a:p>
            <a:r>
              <a:rPr lang="en-US" dirty="0"/>
              <a:t>Server-side attacks on privacy</a:t>
            </a:r>
          </a:p>
        </p:txBody>
      </p:sp>
      <p:sp>
        <p:nvSpPr>
          <p:cNvPr id="22" name="Content Placeholder 2">
            <a:extLst>
              <a:ext uri="{FF2B5EF4-FFF2-40B4-BE49-F238E27FC236}">
                <a16:creationId xmlns:a16="http://schemas.microsoft.com/office/drawing/2014/main" id="{C6DA0273-885D-194D-A223-94440A49C91B}"/>
              </a:ext>
            </a:extLst>
          </p:cNvPr>
          <p:cNvSpPr>
            <a:spLocks noGrp="1"/>
          </p:cNvSpPr>
          <p:nvPr>
            <p:ph idx="1"/>
          </p:nvPr>
        </p:nvSpPr>
        <p:spPr>
          <a:xfrm>
            <a:off x="838200" y="4028490"/>
            <a:ext cx="10515600" cy="2596489"/>
          </a:xfrm>
        </p:spPr>
        <p:txBody>
          <a:bodyPr>
            <a:normAutofit fontScale="92500" lnSpcReduction="10000"/>
          </a:bodyPr>
          <a:lstStyle/>
          <a:p>
            <a:pPr marL="0" indent="0">
              <a:buNone/>
            </a:pPr>
            <a:r>
              <a:rPr lang="en-US" sz="3500" dirty="0"/>
              <a:t>"[With] any large network, I will tell you that persistence and focus will get you in, will achieve that exploitation without the zero days … There's so many more vectors that are easier, less risky and quite often more productive than going down that route." </a:t>
            </a:r>
          </a:p>
          <a:p>
            <a:pPr marL="0" indent="0">
              <a:buNone/>
            </a:pPr>
            <a:r>
              <a:rPr lang="en-US" sz="1900" dirty="0"/>
              <a:t>Rob Joyce, NSA TAO, in </a:t>
            </a:r>
            <a:r>
              <a:rPr lang="en-US" sz="1900" i="1" dirty="0"/>
              <a:t>NSA HACKER CHIEF EXPLAINS HOW TO KEEP HIM OUT OF YOUR SYSTEM </a:t>
            </a:r>
            <a:r>
              <a:rPr lang="en-US" sz="1900" dirty="0"/>
              <a:t>(WIRED, 2016)</a:t>
            </a:r>
          </a:p>
        </p:txBody>
      </p:sp>
      <p:grpSp>
        <p:nvGrpSpPr>
          <p:cNvPr id="7" name="Group 6">
            <a:extLst>
              <a:ext uri="{FF2B5EF4-FFF2-40B4-BE49-F238E27FC236}">
                <a16:creationId xmlns:a16="http://schemas.microsoft.com/office/drawing/2014/main" id="{CA374B4F-1780-954A-B997-8F3D12BA08E0}"/>
              </a:ext>
            </a:extLst>
          </p:cNvPr>
          <p:cNvGrpSpPr/>
          <p:nvPr/>
        </p:nvGrpSpPr>
        <p:grpSpPr>
          <a:xfrm>
            <a:off x="1161193" y="2157080"/>
            <a:ext cx="457201" cy="704196"/>
            <a:chOff x="1941784" y="3216162"/>
            <a:chExt cx="457201" cy="704196"/>
          </a:xfrm>
        </p:grpSpPr>
        <p:sp>
          <p:nvSpPr>
            <p:cNvPr id="4" name="Delay 3">
              <a:extLst>
                <a:ext uri="{FF2B5EF4-FFF2-40B4-BE49-F238E27FC236}">
                  <a16:creationId xmlns:a16="http://schemas.microsoft.com/office/drawing/2014/main" id="{6A6EA546-2EA2-CA4F-A30F-C526EB9BBEC0}"/>
                </a:ext>
              </a:extLst>
            </p:cNvPr>
            <p:cNvSpPr/>
            <p:nvPr/>
          </p:nvSpPr>
          <p:spPr>
            <a:xfrm rot="16200000">
              <a:off x="1940469" y="3461841"/>
              <a:ext cx="459832" cy="457201"/>
            </a:xfrm>
            <a:prstGeom prst="flowChartDelay">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C9F268A0-CF9B-544E-8C7C-46477F2ADCD0}"/>
                </a:ext>
              </a:extLst>
            </p:cNvPr>
            <p:cNvSpPr/>
            <p:nvPr/>
          </p:nvSpPr>
          <p:spPr>
            <a:xfrm>
              <a:off x="1999592" y="3216162"/>
              <a:ext cx="341587" cy="325820"/>
            </a:xfrm>
            <a:prstGeom prst="ellipse">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Can 8">
            <a:extLst>
              <a:ext uri="{FF2B5EF4-FFF2-40B4-BE49-F238E27FC236}">
                <a16:creationId xmlns:a16="http://schemas.microsoft.com/office/drawing/2014/main" id="{DDF278E4-BD65-1847-ADE5-3754B232FE64}"/>
              </a:ext>
            </a:extLst>
          </p:cNvPr>
          <p:cNvSpPr/>
          <p:nvPr/>
        </p:nvSpPr>
        <p:spPr>
          <a:xfrm rot="16200000">
            <a:off x="5647796" y="-474448"/>
            <a:ext cx="344220" cy="6095999"/>
          </a:xfrm>
          <a:prstGeom prst="can">
            <a:avLst>
              <a:gd name="adj" fmla="val 58587"/>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6D9F44D7-26B0-224F-9B63-A65FB3796A68}"/>
              </a:ext>
            </a:extLst>
          </p:cNvPr>
          <p:cNvSpPr txBox="1"/>
          <p:nvPr/>
        </p:nvSpPr>
        <p:spPr>
          <a:xfrm>
            <a:off x="838200" y="2960961"/>
            <a:ext cx="1103187" cy="369332"/>
          </a:xfrm>
          <a:prstGeom prst="rect">
            <a:avLst/>
          </a:prstGeom>
          <a:noFill/>
        </p:spPr>
        <p:txBody>
          <a:bodyPr wrap="none" rtlCol="0">
            <a:spAutoFit/>
          </a:bodyPr>
          <a:lstStyle/>
          <a:p>
            <a:r>
              <a:rPr lang="en-US" dirty="0"/>
              <a:t>Individual</a:t>
            </a:r>
          </a:p>
        </p:txBody>
      </p:sp>
      <p:grpSp>
        <p:nvGrpSpPr>
          <p:cNvPr id="49" name="Group 48">
            <a:extLst>
              <a:ext uri="{FF2B5EF4-FFF2-40B4-BE49-F238E27FC236}">
                <a16:creationId xmlns:a16="http://schemas.microsoft.com/office/drawing/2014/main" id="{C3766FE1-2B61-204A-9992-CE5BF4409F3B}"/>
              </a:ext>
            </a:extLst>
          </p:cNvPr>
          <p:cNvGrpSpPr/>
          <p:nvPr/>
        </p:nvGrpSpPr>
        <p:grpSpPr>
          <a:xfrm>
            <a:off x="8749925" y="2745662"/>
            <a:ext cx="672144" cy="627605"/>
            <a:chOff x="2499352" y="4172995"/>
            <a:chExt cx="672144" cy="627605"/>
          </a:xfrm>
        </p:grpSpPr>
        <p:sp>
          <p:nvSpPr>
            <p:cNvPr id="44" name="Oval 43">
              <a:extLst>
                <a:ext uri="{FF2B5EF4-FFF2-40B4-BE49-F238E27FC236}">
                  <a16:creationId xmlns:a16="http://schemas.microsoft.com/office/drawing/2014/main" id="{86E947FB-6C5C-F14E-A7EF-4CA2E657BBB5}"/>
                </a:ext>
              </a:extLst>
            </p:cNvPr>
            <p:cNvSpPr/>
            <p:nvPr/>
          </p:nvSpPr>
          <p:spPr>
            <a:xfrm>
              <a:off x="2499352" y="4172995"/>
              <a:ext cx="672144" cy="627605"/>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AF0BE11-4FD1-2742-9D21-F672034E2DC0}"/>
                </a:ext>
              </a:extLst>
            </p:cNvPr>
            <p:cNvPicPr>
              <a:picLocks noChangeAspect="1"/>
            </p:cNvPicPr>
            <p:nvPr/>
          </p:nvPicPr>
          <p:blipFill>
            <a:blip r:embed="rId3"/>
            <a:stretch>
              <a:fillRect/>
            </a:stretch>
          </p:blipFill>
          <p:spPr>
            <a:xfrm>
              <a:off x="2611961" y="4263334"/>
              <a:ext cx="446927" cy="446927"/>
            </a:xfrm>
            <a:prstGeom prst="rect">
              <a:avLst/>
            </a:prstGeom>
          </p:spPr>
        </p:pic>
      </p:grpSp>
      <p:cxnSp>
        <p:nvCxnSpPr>
          <p:cNvPr id="37" name="Curved Connector 36">
            <a:extLst>
              <a:ext uri="{FF2B5EF4-FFF2-40B4-BE49-F238E27FC236}">
                <a16:creationId xmlns:a16="http://schemas.microsoft.com/office/drawing/2014/main" id="{AAFC6C72-892A-834A-944C-B513DC5780CB}"/>
              </a:ext>
            </a:extLst>
          </p:cNvPr>
          <p:cNvCxnSpPr>
            <a:cxnSpLocks/>
            <a:stCxn id="44" idx="2"/>
          </p:cNvCxnSpPr>
          <p:nvPr/>
        </p:nvCxnSpPr>
        <p:spPr>
          <a:xfrm rot="10800000" flipV="1">
            <a:off x="6106313" y="3059465"/>
            <a:ext cx="2643612" cy="327716"/>
          </a:xfrm>
          <a:prstGeom prst="curvedConnector3">
            <a:avLst>
              <a:gd name="adj1"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nvGrpSpPr>
          <p:cNvPr id="39" name="Group 38">
            <a:extLst>
              <a:ext uri="{FF2B5EF4-FFF2-40B4-BE49-F238E27FC236}">
                <a16:creationId xmlns:a16="http://schemas.microsoft.com/office/drawing/2014/main" id="{AF6C34F7-41F7-B346-B3AF-E3C659B6C2E9}"/>
              </a:ext>
            </a:extLst>
          </p:cNvPr>
          <p:cNvGrpSpPr/>
          <p:nvPr/>
        </p:nvGrpSpPr>
        <p:grpSpPr>
          <a:xfrm>
            <a:off x="5706918" y="2912902"/>
            <a:ext cx="457201" cy="704196"/>
            <a:chOff x="1941784" y="3216162"/>
            <a:chExt cx="457201" cy="704196"/>
          </a:xfrm>
          <a:solidFill>
            <a:schemeClr val="accent2">
              <a:lumMod val="75000"/>
            </a:schemeClr>
          </a:solidFill>
        </p:grpSpPr>
        <p:sp>
          <p:nvSpPr>
            <p:cNvPr id="40" name="Delay 39">
              <a:extLst>
                <a:ext uri="{FF2B5EF4-FFF2-40B4-BE49-F238E27FC236}">
                  <a16:creationId xmlns:a16="http://schemas.microsoft.com/office/drawing/2014/main" id="{753AEE8A-0407-EA46-9715-8FF73D00D5F4}"/>
                </a:ext>
              </a:extLst>
            </p:cNvPr>
            <p:cNvSpPr/>
            <p:nvPr/>
          </p:nvSpPr>
          <p:spPr>
            <a:xfrm rot="16200000">
              <a:off x="1940469" y="3461841"/>
              <a:ext cx="459832" cy="457201"/>
            </a:xfrm>
            <a:prstGeom prst="flowChartDelay">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D6626D53-CE68-E743-9E99-10E0BC70AB14}"/>
                </a:ext>
              </a:extLst>
            </p:cNvPr>
            <p:cNvSpPr/>
            <p:nvPr/>
          </p:nvSpPr>
          <p:spPr>
            <a:xfrm>
              <a:off x="1999592" y="3216162"/>
              <a:ext cx="341587" cy="32582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TextBox 20">
            <a:extLst>
              <a:ext uri="{FF2B5EF4-FFF2-40B4-BE49-F238E27FC236}">
                <a16:creationId xmlns:a16="http://schemas.microsoft.com/office/drawing/2014/main" id="{7880C964-5CA8-0642-8E54-F43F2715F967}"/>
              </a:ext>
            </a:extLst>
          </p:cNvPr>
          <p:cNvSpPr txBox="1"/>
          <p:nvPr/>
        </p:nvSpPr>
        <p:spPr>
          <a:xfrm>
            <a:off x="9655806" y="1973386"/>
            <a:ext cx="1607620" cy="1200329"/>
          </a:xfrm>
          <a:prstGeom prst="rect">
            <a:avLst/>
          </a:prstGeom>
          <a:noFill/>
        </p:spPr>
        <p:txBody>
          <a:bodyPr wrap="none" rtlCol="0">
            <a:spAutoFit/>
          </a:bodyPr>
          <a:lstStyle/>
          <a:p>
            <a:pPr algn="ctr"/>
            <a:r>
              <a:rPr lang="en-US" dirty="0"/>
              <a:t>Data Center,</a:t>
            </a:r>
          </a:p>
          <a:p>
            <a:pPr algn="ctr"/>
            <a:r>
              <a:rPr lang="en-US" dirty="0"/>
              <a:t>Cloud Provider,</a:t>
            </a:r>
          </a:p>
          <a:p>
            <a:pPr algn="ctr"/>
            <a:r>
              <a:rPr lang="en-US" dirty="0"/>
              <a:t>CDN,</a:t>
            </a:r>
          </a:p>
          <a:p>
            <a:pPr algn="ctr"/>
            <a:r>
              <a:rPr lang="en-US" dirty="0"/>
              <a:t>Enterprise</a:t>
            </a:r>
          </a:p>
        </p:txBody>
      </p:sp>
    </p:spTree>
    <p:extLst>
      <p:ext uri="{BB962C8B-B14F-4D97-AF65-F5344CB8AC3E}">
        <p14:creationId xmlns:p14="http://schemas.microsoft.com/office/powerpoint/2010/main" val="24637801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583A4-CA34-E949-9085-1AE29A83820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DCF689D-C644-274F-991A-ECE009BB669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FB7AA04-FC61-A14B-91E5-41C33377C60C}"/>
              </a:ext>
            </a:extLst>
          </p:cNvPr>
          <p:cNvPicPr>
            <a:picLocks noChangeAspect="1"/>
          </p:cNvPicPr>
          <p:nvPr/>
        </p:nvPicPr>
        <p:blipFill>
          <a:blip r:embed="rId3"/>
          <a:stretch>
            <a:fillRect/>
          </a:stretch>
        </p:blipFill>
        <p:spPr>
          <a:xfrm>
            <a:off x="29956" y="0"/>
            <a:ext cx="12132088" cy="6858000"/>
          </a:xfrm>
          <a:prstGeom prst="rect">
            <a:avLst/>
          </a:prstGeom>
        </p:spPr>
      </p:pic>
      <p:sp>
        <p:nvSpPr>
          <p:cNvPr id="5" name="TextBox 4">
            <a:extLst>
              <a:ext uri="{FF2B5EF4-FFF2-40B4-BE49-F238E27FC236}">
                <a16:creationId xmlns:a16="http://schemas.microsoft.com/office/drawing/2014/main" id="{C2723AAA-53DD-D944-95B0-DC9A2E9E2A8C}"/>
              </a:ext>
            </a:extLst>
          </p:cNvPr>
          <p:cNvSpPr txBox="1"/>
          <p:nvPr/>
        </p:nvSpPr>
        <p:spPr>
          <a:xfrm>
            <a:off x="2130965" y="98703"/>
            <a:ext cx="10031079" cy="369332"/>
          </a:xfrm>
          <a:prstGeom prst="rect">
            <a:avLst/>
          </a:prstGeom>
          <a:noFill/>
        </p:spPr>
        <p:txBody>
          <a:bodyPr wrap="none" rtlCol="0">
            <a:spAutoFit/>
          </a:bodyPr>
          <a:lstStyle/>
          <a:p>
            <a:r>
              <a:rPr lang="en-US" dirty="0"/>
              <a:t>Source: </a:t>
            </a:r>
            <a:r>
              <a:rPr lang="en-US" dirty="0">
                <a:hlinkClick r:id="rId4"/>
              </a:rPr>
              <a:t>informationisbeautiful.net/visualizations/worlds-biggest-data-breaches-hacks/</a:t>
            </a:r>
            <a:r>
              <a:rPr lang="en-US" dirty="0"/>
              <a:t> with filter=hacked</a:t>
            </a:r>
          </a:p>
        </p:txBody>
      </p:sp>
    </p:spTree>
    <p:extLst>
      <p:ext uri="{BB962C8B-B14F-4D97-AF65-F5344CB8AC3E}">
        <p14:creationId xmlns:p14="http://schemas.microsoft.com/office/powerpoint/2010/main" val="21329663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{15C696DF-F614-F34E-A901-116FB17D2D4B}tf10001120</Template>
  <TotalTime>7924</TotalTime>
  <Words>1804</Words>
  <Application>Microsoft Macintosh PowerPoint</Application>
  <PresentationFormat>Widescreen</PresentationFormat>
  <Paragraphs>230</Paragraphs>
  <Slides>17</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Malicious Uses of Evasive Communications and  Threats to Privacy</vt:lpstr>
      <vt:lpstr>Privacy is a human right, and encrypted communication is a cornerstone of modern society </vt:lpstr>
      <vt:lpstr>Evasive communication goals and uses</vt:lpstr>
      <vt:lpstr>Evasive communication goals and uses</vt:lpstr>
      <vt:lpstr>Client-side attacks on privacy</vt:lpstr>
      <vt:lpstr>Client-side attacks against privacy: examples</vt:lpstr>
      <vt:lpstr>Client-side attacks against privacy: examples</vt:lpstr>
      <vt:lpstr>Server-side attacks on privacy</vt:lpstr>
      <vt:lpstr>PowerPoint Presentation</vt:lpstr>
      <vt:lpstr>Server-side attacks on privacy</vt:lpstr>
      <vt:lpstr>Stolen Passwords</vt:lpstr>
      <vt:lpstr>Malware’s use of evasive communication Observed in malware sandbox with strong convictions (&gt; 5 AV signatures excluding adware)</vt:lpstr>
      <vt:lpstr>Malware’s use of evasive communication Observed in malware sandbox with strong convictions (&gt; 5 AV signatures excluding adware)</vt:lpstr>
      <vt:lpstr>Evasion blowback against privacy</vt:lpstr>
      <vt:lpstr>Research Questions</vt:lpstr>
      <vt:lpstr>Conclusions</vt:lpstr>
      <vt:lpstr>THANKS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Malicious Uses of Encrypted and Evasive Communications and Its Threat to Privacy and Security</dc:title>
  <dc:creator>Microsoft Office User</dc:creator>
  <cp:lastModifiedBy>Microsoft Office User</cp:lastModifiedBy>
  <cp:revision>128</cp:revision>
  <dcterms:created xsi:type="dcterms:W3CDTF">2019-03-13T16:04:22Z</dcterms:created>
  <dcterms:modified xsi:type="dcterms:W3CDTF">2019-03-25T09:16:44Z</dcterms:modified>
</cp:coreProperties>
</file>

<file path=docProps/thumbnail.jpeg>
</file>